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233600" cy="31089600"/>
  <p:notesSz cx="6858000" cy="9144000"/>
  <p:defaultTextStyle>
    <a:defPPr>
      <a:defRPr lang="en-US"/>
    </a:defPPr>
    <a:lvl1pPr marL="0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61" autoAdjust="0"/>
    <p:restoredTop sz="92692" autoAdjust="0"/>
  </p:normalViewPr>
  <p:slideViewPr>
    <p:cSldViewPr>
      <p:cViewPr>
        <p:scale>
          <a:sx n="66" d="100"/>
          <a:sy n="66" d="100"/>
        </p:scale>
        <p:origin x="-80" y="-80"/>
      </p:cViewPr>
      <p:guideLst>
        <p:guide orient="horz" pos="9792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byers:Desktop:REU%20papers:Data:ICP%20data:ICP1-16ReRu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byers:Desktop:REU%20papers:Data:ICP%20data:ICP1-16ReRu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byers:Desktop:REU%20papers:Data:ICP%20data:ICP1-16ReRu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byers:Desktop:REU%20papers:Data:ICP%20data:ICP1-16ReRu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Cyanex 272,</a:t>
            </a:r>
            <a:r>
              <a:rPr lang="en-US" baseline="0"/>
              <a:t> O/A = 1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072385688631"/>
          <c:y val="0.150052029136316"/>
          <c:w val="0.744606851775107"/>
          <c:h val="0.677634640753152"/>
        </c:manualLayout>
      </c:layout>
      <c:lineChart>
        <c:grouping val="standard"/>
        <c:varyColors val="0"/>
        <c:ser>
          <c:idx val="0"/>
          <c:order val="0"/>
          <c:tx>
            <c:v>La</c:v>
          </c:tx>
          <c:cat>
            <c:numRef>
              <c:f>(Sheet1!$P$6,Sheet1!$P$8)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(Sheet1!$L$8,Sheet1!$L$6)</c:f>
              <c:numCache>
                <c:formatCode>General</c:formatCode>
                <c:ptCount val="2"/>
                <c:pt idx="0">
                  <c:v>5.342435342435333</c:v>
                </c:pt>
                <c:pt idx="1">
                  <c:v>22.37674836100032</c:v>
                </c:pt>
              </c:numCache>
            </c:numRef>
          </c:val>
          <c:smooth val="0"/>
        </c:ser>
        <c:ser>
          <c:idx val="1"/>
          <c:order val="1"/>
          <c:tx>
            <c:v>Ce</c:v>
          </c:tx>
          <c:cat>
            <c:numRef>
              <c:f>(Sheet1!$P$6,Sheet1!$P$8)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(Sheet1!$M$6,Sheet1!$M$8)</c:f>
              <c:numCache>
                <c:formatCode>General</c:formatCode>
                <c:ptCount val="2"/>
                <c:pt idx="0">
                  <c:v>35.6340710381689</c:v>
                </c:pt>
                <c:pt idx="1">
                  <c:v>18.11775805643187</c:v>
                </c:pt>
              </c:numCache>
            </c:numRef>
          </c:val>
          <c:smooth val="0"/>
        </c:ser>
        <c:ser>
          <c:idx val="2"/>
          <c:order val="2"/>
          <c:tx>
            <c:v>Pr</c:v>
          </c:tx>
          <c:cat>
            <c:numRef>
              <c:f>(Sheet1!$P$6,Sheet1!$P$8)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(Sheet1!$N$6,Sheet1!$N$8)</c:f>
              <c:numCache>
                <c:formatCode>General</c:formatCode>
                <c:ptCount val="2"/>
                <c:pt idx="0">
                  <c:v>29.25825561300994</c:v>
                </c:pt>
                <c:pt idx="1">
                  <c:v>31.86559810812587</c:v>
                </c:pt>
              </c:numCache>
            </c:numRef>
          </c:val>
          <c:smooth val="0"/>
        </c:ser>
        <c:ser>
          <c:idx val="3"/>
          <c:order val="3"/>
          <c:tx>
            <c:v>Nd</c:v>
          </c:tx>
          <c:cat>
            <c:numRef>
              <c:f>(Sheet1!$P$6,Sheet1!$P$8)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(Sheet1!$O$6,Sheet1!$O$8)</c:f>
              <c:numCache>
                <c:formatCode>General</c:formatCode>
                <c:ptCount val="2"/>
                <c:pt idx="0">
                  <c:v>38.197899264639</c:v>
                </c:pt>
                <c:pt idx="1">
                  <c:v>40.73290067148817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604184"/>
        <c:axId val="1842505432"/>
      </c:lineChart>
      <c:catAx>
        <c:axId val="1842604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Concentration of </a:t>
                </a:r>
                <a:r>
                  <a:rPr lang="en-US" sz="1600" dirty="0" err="1" smtClean="0"/>
                  <a:t>Extractant</a:t>
                </a:r>
                <a:r>
                  <a:rPr lang="en-US" sz="1600" dirty="0" smtClean="0"/>
                  <a:t> (% by</a:t>
                </a:r>
                <a:r>
                  <a:rPr lang="en-US" sz="1600" baseline="0" dirty="0" smtClean="0"/>
                  <a:t> volume)</a:t>
                </a:r>
                <a:endParaRPr lang="en-US" sz="1600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2505432"/>
        <c:crosses val="autoZero"/>
        <c:auto val="1"/>
        <c:lblAlgn val="ctr"/>
        <c:lblOffset val="100"/>
        <c:noMultiLvlLbl val="0"/>
      </c:catAx>
      <c:valAx>
        <c:axId val="1842505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% Extraction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2604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919510061242"/>
          <c:y val="0.335218440436881"/>
          <c:w val="0.121413823272091"/>
          <c:h val="0.32391795783591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Cyanex 272, O/A = 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</c:v>
          </c:tx>
          <c:cat>
            <c:numRef>
              <c:f>(Sheet1!$P$7,Sheet1!$P$9)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(Sheet1!$L$7,Sheet1!$L$9)</c:f>
              <c:numCache>
                <c:formatCode>General</c:formatCode>
                <c:ptCount val="2"/>
                <c:pt idx="0">
                  <c:v>24.87401487401487</c:v>
                </c:pt>
                <c:pt idx="1">
                  <c:v>10.12270937082966</c:v>
                </c:pt>
              </c:numCache>
            </c:numRef>
          </c:val>
          <c:smooth val="0"/>
        </c:ser>
        <c:ser>
          <c:idx val="1"/>
          <c:order val="1"/>
          <c:tx>
            <c:v>Ce</c:v>
          </c:tx>
          <c:cat>
            <c:numRef>
              <c:f>(Sheet1!$P$7,Sheet1!$P$9)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(Sheet1!$M$7,Sheet1!$M$9)</c:f>
              <c:numCache>
                <c:formatCode>General</c:formatCode>
                <c:ptCount val="2"/>
                <c:pt idx="0">
                  <c:v>39.55715422944242</c:v>
                </c:pt>
                <c:pt idx="1">
                  <c:v>26.47141041565201</c:v>
                </c:pt>
              </c:numCache>
            </c:numRef>
          </c:val>
          <c:smooth val="0"/>
        </c:ser>
        <c:ser>
          <c:idx val="2"/>
          <c:order val="2"/>
          <c:tx>
            <c:v>Pr</c:v>
          </c:tx>
          <c:cat>
            <c:numRef>
              <c:f>(Sheet1!$P$7,Sheet1!$P$9)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(Sheet1!$N$7,Sheet1!$N$9)</c:f>
              <c:numCache>
                <c:formatCode>General</c:formatCode>
                <c:ptCount val="2"/>
                <c:pt idx="0">
                  <c:v>36.3220127438744</c:v>
                </c:pt>
                <c:pt idx="1">
                  <c:v>40.51482249603512</c:v>
                </c:pt>
              </c:numCache>
            </c:numRef>
          </c:val>
          <c:smooth val="0"/>
        </c:ser>
        <c:ser>
          <c:idx val="3"/>
          <c:order val="3"/>
          <c:tx>
            <c:v>Nd</c:v>
          </c:tx>
          <c:cat>
            <c:numRef>
              <c:f>(Sheet1!$P$7,Sheet1!$P$9)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(Sheet1!$O$7,Sheet1!$O$9)</c:f>
              <c:numCache>
                <c:formatCode>General</c:formatCode>
                <c:ptCount val="2"/>
                <c:pt idx="0">
                  <c:v>45.7046126851654</c:v>
                </c:pt>
                <c:pt idx="1">
                  <c:v>49.42319975989102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531656"/>
        <c:axId val="1842863624"/>
      </c:lineChart>
      <c:catAx>
        <c:axId val="1842531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Concentration of </a:t>
                </a:r>
                <a:r>
                  <a:rPr lang="en-US" sz="1600" dirty="0" err="1" smtClean="0"/>
                  <a:t>Extractant</a:t>
                </a:r>
                <a:r>
                  <a:rPr lang="en-US" sz="1600" dirty="0" smtClean="0"/>
                  <a:t> (% by volume)</a:t>
                </a:r>
                <a:endParaRPr lang="en-US" sz="1600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2863624"/>
        <c:crosses val="autoZero"/>
        <c:auto val="1"/>
        <c:lblAlgn val="ctr"/>
        <c:lblOffset val="100"/>
        <c:noMultiLvlLbl val="0"/>
      </c:catAx>
      <c:valAx>
        <c:axId val="18428636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% Extraction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2531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Cyanex 572, O/A = 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</c:v>
          </c:tx>
          <c:cat>
            <c:numRef>
              <c:f>(Sheet1!$P$14,Sheet1!$P$16)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(Sheet1!$L$14,Sheet1!$L$16)</c:f>
              <c:numCache>
                <c:formatCode>General</c:formatCode>
                <c:ptCount val="2"/>
                <c:pt idx="0">
                  <c:v>14.64051312649166</c:v>
                </c:pt>
                <c:pt idx="1">
                  <c:v>24.21675903078352</c:v>
                </c:pt>
              </c:numCache>
            </c:numRef>
          </c:val>
          <c:smooth val="0"/>
        </c:ser>
        <c:ser>
          <c:idx val="1"/>
          <c:order val="1"/>
          <c:tx>
            <c:v>Ce</c:v>
          </c:tx>
          <c:cat>
            <c:numRef>
              <c:f>(Sheet1!$P$14,Sheet1!$P$16)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(Sheet1!$M$14,Sheet1!$M$16)</c:f>
              <c:numCache>
                <c:formatCode>General</c:formatCode>
                <c:ptCount val="2"/>
                <c:pt idx="0">
                  <c:v>43.01318480121736</c:v>
                </c:pt>
                <c:pt idx="1">
                  <c:v>58.30305355571097</c:v>
                </c:pt>
              </c:numCache>
            </c:numRef>
          </c:val>
          <c:smooth val="0"/>
        </c:ser>
        <c:ser>
          <c:idx val="2"/>
          <c:order val="2"/>
          <c:tx>
            <c:v>Pr</c:v>
          </c:tx>
          <c:cat>
            <c:numRef>
              <c:f>(Sheet1!$P$14,Sheet1!$P$16)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(Sheet1!$N$14,Sheet1!$N$16)</c:f>
              <c:numCache>
                <c:formatCode>General</c:formatCode>
                <c:ptCount val="2"/>
                <c:pt idx="0">
                  <c:v>61.16937968573482</c:v>
                </c:pt>
                <c:pt idx="1">
                  <c:v>73.44030632760238</c:v>
                </c:pt>
              </c:numCache>
            </c:numRef>
          </c:val>
          <c:smooth val="0"/>
        </c:ser>
        <c:ser>
          <c:idx val="3"/>
          <c:order val="3"/>
          <c:tx>
            <c:v>Nd</c:v>
          </c:tx>
          <c:cat>
            <c:numRef>
              <c:f>(Sheet1!$P$14,Sheet1!$P$16)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(Sheet1!$O$14,Sheet1!$O$16)</c:f>
              <c:numCache>
                <c:formatCode>General</c:formatCode>
                <c:ptCount val="2"/>
                <c:pt idx="0">
                  <c:v>70.85828648252256</c:v>
                </c:pt>
                <c:pt idx="1">
                  <c:v>81.0896386859953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826904"/>
        <c:axId val="1842845368"/>
      </c:lineChart>
      <c:catAx>
        <c:axId val="1842826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Concentration of </a:t>
                </a:r>
                <a:r>
                  <a:rPr lang="en-US" sz="1600" dirty="0" err="1" smtClean="0"/>
                  <a:t>Extractant</a:t>
                </a:r>
                <a:r>
                  <a:rPr lang="en-US" sz="1600" dirty="0" smtClean="0"/>
                  <a:t> (% by volume)</a:t>
                </a:r>
                <a:endParaRPr lang="en-US" sz="1600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2845368"/>
        <c:crosses val="autoZero"/>
        <c:auto val="1"/>
        <c:lblAlgn val="ctr"/>
        <c:lblOffset val="100"/>
        <c:noMultiLvlLbl val="0"/>
      </c:catAx>
      <c:valAx>
        <c:axId val="1842845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% Extraction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28269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Cyanex 572, O/A = 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</c:v>
          </c:tx>
          <c:cat>
            <c:numRef>
              <c:f>(Sheet1!$P$15,Sheet1!$P$17)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(Sheet1!$L$15,Sheet1!$L$17)</c:f>
              <c:numCache>
                <c:formatCode>General</c:formatCode>
                <c:ptCount val="2"/>
                <c:pt idx="0">
                  <c:v>27.55577461865725</c:v>
                </c:pt>
                <c:pt idx="1">
                  <c:v>34.37296593621175</c:v>
                </c:pt>
              </c:numCache>
            </c:numRef>
          </c:val>
          <c:smooth val="0"/>
        </c:ser>
        <c:ser>
          <c:idx val="1"/>
          <c:order val="1"/>
          <c:tx>
            <c:v>Ce</c:v>
          </c:tx>
          <c:cat>
            <c:numRef>
              <c:f>(Sheet1!$P$15,Sheet1!$P$17)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(Sheet1!$M$15,Sheet1!$M$17)</c:f>
              <c:numCache>
                <c:formatCode>General</c:formatCode>
                <c:ptCount val="2"/>
                <c:pt idx="0">
                  <c:v>57.75169339431482</c:v>
                </c:pt>
                <c:pt idx="1">
                  <c:v>68.90289531313614</c:v>
                </c:pt>
              </c:numCache>
            </c:numRef>
          </c:val>
          <c:smooth val="0"/>
        </c:ser>
        <c:ser>
          <c:idx val="2"/>
          <c:order val="2"/>
          <c:tx>
            <c:v>Pr</c:v>
          </c:tx>
          <c:cat>
            <c:numRef>
              <c:f>(Sheet1!$P$15,Sheet1!$P$17)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(Sheet1!$N$15,Sheet1!$N$17)</c:f>
              <c:numCache>
                <c:formatCode>General</c:formatCode>
                <c:ptCount val="2"/>
                <c:pt idx="0">
                  <c:v>72.71337480073765</c:v>
                </c:pt>
                <c:pt idx="1">
                  <c:v>81.3293842945499</c:v>
                </c:pt>
              </c:numCache>
            </c:numRef>
          </c:val>
          <c:smooth val="0"/>
        </c:ser>
        <c:ser>
          <c:idx val="3"/>
          <c:order val="3"/>
          <c:tx>
            <c:v>Nd</c:v>
          </c:tx>
          <c:cat>
            <c:numRef>
              <c:f>(Sheet1!$P$15,Sheet1!$P$17)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cat>
          <c:val>
            <c:numRef>
              <c:f>(Sheet1!$O$15,Sheet1!$O$17)</c:f>
              <c:numCache>
                <c:formatCode>General</c:formatCode>
                <c:ptCount val="2"/>
                <c:pt idx="0">
                  <c:v>80.29513353809528</c:v>
                </c:pt>
                <c:pt idx="1">
                  <c:v>86.86524137847434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792024"/>
        <c:axId val="1842797992"/>
      </c:lineChart>
      <c:catAx>
        <c:axId val="1842792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Concentration of </a:t>
                </a:r>
                <a:r>
                  <a:rPr lang="en-US" sz="1600" dirty="0" err="1" smtClean="0"/>
                  <a:t>Extractant</a:t>
                </a:r>
                <a:r>
                  <a:rPr lang="en-US" sz="1600" dirty="0" smtClean="0"/>
                  <a:t> (% by volume)</a:t>
                </a:r>
                <a:endParaRPr lang="en-US" sz="1600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2797992"/>
        <c:crosses val="autoZero"/>
        <c:auto val="1"/>
        <c:lblAlgn val="ctr"/>
        <c:lblOffset val="100"/>
        <c:noMultiLvlLbl val="0"/>
      </c:catAx>
      <c:valAx>
        <c:axId val="18427979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% Extraction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2792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652D-992D-BB45-AF23-06AC6A5454CC}" type="datetimeFigureOut">
              <a:rPr lang="en-US" smtClean="0"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C966-5085-3547-8FAE-237D68033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C966-5085-3547-8FAE-237D68033D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29"/>
            <a:ext cx="341985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6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5642189"/>
            <a:ext cx="39828470" cy="1202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9997" y="5642189"/>
            <a:ext cx="118828820" cy="1202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9977949"/>
            <a:ext cx="34198560" cy="617474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177101"/>
            <a:ext cx="34198560" cy="68008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9999" y="32888767"/>
            <a:ext cx="79328643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0" y="32888767"/>
            <a:ext cx="79328647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959179"/>
            <a:ext cx="17776827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9859433"/>
            <a:ext cx="17776827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179"/>
            <a:ext cx="17783810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9433"/>
            <a:ext cx="17783810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4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237827"/>
            <a:ext cx="13236577" cy="526796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29"/>
            <a:ext cx="22491700" cy="2653411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505789"/>
            <a:ext cx="13236577" cy="2126615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0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1762720"/>
            <a:ext cx="24140160" cy="256921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777913"/>
            <a:ext cx="24140160" cy="1865376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4331932"/>
            <a:ext cx="24140160" cy="364870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254242"/>
            <a:ext cx="36210240" cy="20517699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211C-66A6-4385-BF56-821EB87F04EB}" type="datetimeFigureOut">
              <a:rPr lang="en-US" smtClean="0"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28815456"/>
            <a:ext cx="127406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EDE3B-B44D-4C41-8DE6-4D923F59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572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4075572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4075572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4075572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4075572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chart" Target="../charts/chart1.xml"/><Relationship Id="rId14" Type="http://schemas.openxmlformats.org/officeDocument/2006/relationships/chart" Target="../charts/chart2.xml"/><Relationship Id="rId15" Type="http://schemas.openxmlformats.org/officeDocument/2006/relationships/chart" Target="../charts/chart3.xml"/><Relationship Id="rId16" Type="http://schemas.openxmlformats.org/officeDocument/2006/relationships/chart" Target="../charts/chart4.xml"/><Relationship Id="rId17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182600" y="5486400"/>
            <a:ext cx="11277600" cy="14325600"/>
          </a:xfrm>
          <a:prstGeom prst="round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west\Desktop\SDSMT\RESEARCH and Proposals\REU - Back to the Future\Summer 2013\Logos\Logos\M Logo High Res - poster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8" y="552951"/>
            <a:ext cx="2790392" cy="39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west\Desktop\SDSMT\RESEARCH and Proposals\REU - Back to the Future\Summer 2013\Logos\Logos\nsf1 colo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0" y="423522"/>
            <a:ext cx="3962400" cy="39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591502"/>
            <a:ext cx="2362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Garamond"/>
                <a:cs typeface="Garamond"/>
              </a:rPr>
              <a:t>Solvent Extraction and Separation of the Light Rare Earth Elements La, </a:t>
            </a:r>
            <a:r>
              <a:rPr lang="en-US" sz="6600" dirty="0" err="1">
                <a:latin typeface="Garamond"/>
                <a:cs typeface="Garamond"/>
              </a:rPr>
              <a:t>Ce</a:t>
            </a:r>
            <a:r>
              <a:rPr lang="en-US" sz="6600" dirty="0">
                <a:latin typeface="Garamond"/>
                <a:cs typeface="Garamond"/>
              </a:rPr>
              <a:t>, </a:t>
            </a:r>
            <a:r>
              <a:rPr lang="en-US" sz="6600" dirty="0" err="1">
                <a:latin typeface="Garamond"/>
                <a:cs typeface="Garamond"/>
              </a:rPr>
              <a:t>Pr</a:t>
            </a:r>
            <a:r>
              <a:rPr lang="en-US" sz="6600" dirty="0">
                <a:latin typeface="Garamond"/>
                <a:cs typeface="Garamond"/>
              </a:rPr>
              <a:t>, and </a:t>
            </a:r>
            <a:r>
              <a:rPr lang="en-US" sz="6600" dirty="0" err="1" smtClean="0">
                <a:latin typeface="Garamond"/>
                <a:cs typeface="Garamond"/>
              </a:rPr>
              <a:t>Nd</a:t>
            </a:r>
            <a:endParaRPr lang="en-US" sz="6600" dirty="0" smtClean="0">
              <a:latin typeface="Garamond"/>
              <a:cs typeface="Garamond"/>
            </a:endParaRPr>
          </a:p>
          <a:p>
            <a:pPr algn="ctr"/>
            <a:r>
              <a:rPr lang="en-US" sz="4800" dirty="0" smtClean="0">
                <a:latin typeface="Garamond"/>
                <a:cs typeface="Garamond"/>
              </a:rPr>
              <a:t>Emily Byers (Smith College)</a:t>
            </a:r>
          </a:p>
          <a:p>
            <a:pPr algn="ctr"/>
            <a:r>
              <a:rPr lang="en-US" sz="4800" dirty="0" smtClean="0">
                <a:latin typeface="Garamond"/>
                <a:cs typeface="Garamond"/>
              </a:rPr>
              <a:t>Faculty Advisor: Dr. M. </a:t>
            </a:r>
            <a:r>
              <a:rPr lang="en-US" sz="4800" dirty="0" err="1" smtClean="0">
                <a:latin typeface="Garamond"/>
                <a:cs typeface="Garamond"/>
              </a:rPr>
              <a:t>Sadegh</a:t>
            </a:r>
            <a:r>
              <a:rPr lang="en-US" sz="4800" dirty="0" smtClean="0">
                <a:latin typeface="Garamond"/>
                <a:cs typeface="Garamond"/>
              </a:rPr>
              <a:t> </a:t>
            </a:r>
            <a:r>
              <a:rPr lang="en-US" sz="4800" dirty="0" err="1" smtClean="0">
                <a:latin typeface="Garamond"/>
                <a:cs typeface="Garamond"/>
              </a:rPr>
              <a:t>Safarzadeh</a:t>
            </a:r>
            <a:endParaRPr lang="en-US" sz="4800" dirty="0">
              <a:latin typeface="Garamond"/>
              <a:cs typeface="Garamond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6248400"/>
            <a:ext cx="11125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Rare Earth elements (REEs) used in many industrial applications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China </a:t>
            </a:r>
            <a:r>
              <a:rPr lang="en-US" sz="3200" dirty="0">
                <a:latin typeface="Garamond"/>
                <a:cs typeface="Garamond"/>
              </a:rPr>
              <a:t>provides ~95% of world’s supply, but recently began restricting the market </a:t>
            </a:r>
            <a:r>
              <a:rPr lang="en-US" sz="3200" dirty="0" smtClean="0">
                <a:latin typeface="Garamond"/>
                <a:cs typeface="Garamond"/>
              </a:rPr>
              <a:t>exports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Need </a:t>
            </a:r>
            <a:r>
              <a:rPr lang="en-US" sz="3200" dirty="0">
                <a:latin typeface="Garamond"/>
                <a:cs typeface="Garamond"/>
              </a:rPr>
              <a:t>to develop domestic extraction and purification methods that are industrially viable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Aim </a:t>
            </a:r>
            <a:r>
              <a:rPr lang="en-US" sz="3200" dirty="0">
                <a:latin typeface="Garamond"/>
                <a:cs typeface="Garamond"/>
              </a:rPr>
              <a:t>to study effects of key parameters on extraction and gain better understanding of the extraction </a:t>
            </a:r>
            <a:r>
              <a:rPr lang="en-US" sz="3200" dirty="0" smtClean="0">
                <a:latin typeface="Garamond"/>
                <a:cs typeface="Garamond"/>
              </a:rPr>
              <a:t>reaction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5020270"/>
            <a:ext cx="4648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Garamond"/>
                <a:cs typeface="Garamond"/>
              </a:rPr>
              <a:t>Introduction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4900" y="5600700"/>
            <a:ext cx="4953000" cy="923330"/>
          </a:xfrm>
          <a:prstGeom prst="rect">
            <a:avLst/>
          </a:prstGeom>
          <a:solidFill>
            <a:schemeClr val="accent4">
              <a:alpha val="15000"/>
            </a:schemeClr>
          </a:solidFill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Garamond"/>
                <a:cs typeface="Garamond"/>
              </a:rPr>
              <a:t>Experimental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62000" y="12801600"/>
            <a:ext cx="11353800" cy="5080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3400" dirty="0" smtClean="0">
                <a:latin typeface="Garamond"/>
                <a:cs typeface="Garamond"/>
              </a:rPr>
              <a:t> Identify distribution ratios of LREEs La, Ce, </a:t>
            </a:r>
            <a:r>
              <a:rPr lang="en-US" sz="3400" dirty="0" err="1" smtClean="0">
                <a:latin typeface="Garamond"/>
                <a:cs typeface="Garamond"/>
              </a:rPr>
              <a:t>Pr</a:t>
            </a:r>
            <a:r>
              <a:rPr lang="en-US" sz="3400" dirty="0" smtClean="0">
                <a:latin typeface="Garamond"/>
                <a:cs typeface="Garamond"/>
              </a:rPr>
              <a:t>, and </a:t>
            </a:r>
            <a:r>
              <a:rPr lang="en-US" sz="3400" dirty="0" err="1" smtClean="0">
                <a:latin typeface="Garamond"/>
                <a:cs typeface="Garamond"/>
              </a:rPr>
              <a:t>Nd</a:t>
            </a:r>
            <a:r>
              <a:rPr lang="en-US" sz="3400" dirty="0" smtClean="0">
                <a:latin typeface="Garamond"/>
                <a:cs typeface="Garamond"/>
              </a:rPr>
              <a:t> in chloride solutions using different conditions</a:t>
            </a:r>
          </a:p>
          <a:p>
            <a:pPr>
              <a:buFont typeface="Wingdings" charset="2"/>
              <a:buChar char="v"/>
            </a:pPr>
            <a:r>
              <a:rPr lang="en-US" sz="3400" dirty="0" smtClean="0">
                <a:latin typeface="Garamond"/>
                <a:cs typeface="Garamond"/>
              </a:rPr>
              <a:t> Observe %E of LREEs from chloride solutions</a:t>
            </a:r>
          </a:p>
          <a:p>
            <a:pPr>
              <a:buFont typeface="Wingdings" charset="2"/>
              <a:buChar char="v"/>
            </a:pPr>
            <a:r>
              <a:rPr lang="en-US" sz="3400" dirty="0" smtClean="0">
                <a:latin typeface="Garamond"/>
                <a:cs typeface="Garamond"/>
              </a:rPr>
              <a:t> </a:t>
            </a:r>
            <a:r>
              <a:rPr lang="en-US" sz="3400" dirty="0">
                <a:latin typeface="Garamond"/>
                <a:cs typeface="Garamond"/>
              </a:rPr>
              <a:t>S</a:t>
            </a:r>
            <a:r>
              <a:rPr lang="en-US" sz="3400" dirty="0" smtClean="0">
                <a:latin typeface="Garamond"/>
                <a:cs typeface="Garamond"/>
              </a:rPr>
              <a:t>tudy </a:t>
            </a:r>
            <a:r>
              <a:rPr lang="en-US" sz="3400" dirty="0">
                <a:latin typeface="Garamond"/>
                <a:cs typeface="Garamond"/>
              </a:rPr>
              <a:t>s</a:t>
            </a:r>
            <a:r>
              <a:rPr lang="en-US" sz="3400" dirty="0" smtClean="0">
                <a:latin typeface="Garamond"/>
                <a:cs typeface="Garamond"/>
              </a:rPr>
              <a:t>toichiometry of extraction reaction</a:t>
            </a:r>
          </a:p>
          <a:p>
            <a:pPr>
              <a:buFont typeface="Wingdings" charset="2"/>
              <a:buChar char="v"/>
            </a:pPr>
            <a:r>
              <a:rPr lang="en-US" sz="3400" dirty="0">
                <a:latin typeface="Garamond"/>
                <a:cs typeface="Garamond"/>
              </a:rPr>
              <a:t> </a:t>
            </a:r>
            <a:r>
              <a:rPr lang="en-US" sz="3400" dirty="0" smtClean="0">
                <a:latin typeface="Garamond"/>
                <a:cs typeface="Garamond"/>
              </a:rPr>
              <a:t>Identify ideal separation conditions</a:t>
            </a:r>
          </a:p>
          <a:p>
            <a:pPr>
              <a:buFont typeface="Wingdings" charset="2"/>
              <a:buChar char="v"/>
            </a:pPr>
            <a:r>
              <a:rPr lang="en-US" sz="3400" dirty="0">
                <a:latin typeface="Garamond"/>
                <a:cs typeface="Garamond"/>
              </a:rPr>
              <a:t> </a:t>
            </a:r>
            <a:r>
              <a:rPr lang="en-US" sz="3400" dirty="0" smtClean="0">
                <a:latin typeface="Garamond"/>
                <a:cs typeface="Garamond"/>
              </a:rPr>
              <a:t>Study speciation of LREEs in chloride solutions</a:t>
            </a:r>
          </a:p>
          <a:p>
            <a:pPr>
              <a:buFont typeface="Wingdings" charset="2"/>
              <a:buChar char="v"/>
            </a:pPr>
            <a:r>
              <a:rPr lang="en-US" sz="3400" dirty="0" smtClean="0">
                <a:latin typeface="Garamond"/>
                <a:cs typeface="Garamond"/>
              </a:rPr>
              <a:t> Calculate the separation factors</a:t>
            </a:r>
          </a:p>
          <a:p>
            <a:pPr>
              <a:buFont typeface="Wingdings" charset="2"/>
              <a:buChar char="v"/>
            </a:pPr>
            <a:r>
              <a:rPr lang="en-US" sz="3400" dirty="0" smtClean="0">
                <a:latin typeface="Garamond"/>
                <a:cs typeface="Garamond"/>
              </a:rPr>
              <a:t> Contribute to the development of efficient, industrially viable solvent extraction separation process</a:t>
            </a:r>
            <a:endParaRPr lang="en-US" sz="3200" dirty="0" smtClean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11725870"/>
            <a:ext cx="5181600" cy="923330"/>
          </a:xfrm>
          <a:prstGeom prst="rect">
            <a:avLst/>
          </a:prstGeom>
          <a:solidFill>
            <a:schemeClr val="accent1">
              <a:alpha val="15000"/>
            </a:schemeClr>
          </a:solidFill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Garamond"/>
                <a:cs typeface="Garamond"/>
              </a:rPr>
              <a:t>Project Goals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4401800" y="6858000"/>
            <a:ext cx="8610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ea"/>
              <a:buAutoNum type="circleNumDbPlain"/>
            </a:pPr>
            <a:r>
              <a:rPr lang="en-US" sz="3200" dirty="0" smtClean="0">
                <a:latin typeface="Garamond"/>
                <a:cs typeface="Garamond"/>
              </a:rPr>
              <a:t> Leach carbonate precipitate of Mountain Pass </a:t>
            </a:r>
            <a:r>
              <a:rPr lang="en-US" sz="3200" dirty="0" err="1" smtClean="0">
                <a:latin typeface="Garamond"/>
                <a:cs typeface="Garamond"/>
              </a:rPr>
              <a:t>Bastnasite</a:t>
            </a:r>
            <a:r>
              <a:rPr lang="en-US" sz="3200" dirty="0" smtClean="0">
                <a:latin typeface="Garamond"/>
                <a:cs typeface="Garamond"/>
              </a:rPr>
              <a:t> ore in 1M </a:t>
            </a:r>
            <a:r>
              <a:rPr lang="en-US" sz="3200" dirty="0" err="1" smtClean="0">
                <a:latin typeface="Garamond"/>
                <a:cs typeface="Garamond"/>
              </a:rPr>
              <a:t>HCl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sz="3200" dirty="0" smtClean="0">
                <a:latin typeface="Garamond"/>
                <a:cs typeface="Garamond"/>
              </a:rPr>
              <a:t> Dilute 5x and adjust pH of aqueous leach solutions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sz="3200" dirty="0" smtClean="0">
                <a:latin typeface="Garamond"/>
                <a:cs typeface="Garamond"/>
              </a:rPr>
              <a:t> Perform solvent extraction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sz="3200" dirty="0" smtClean="0">
                <a:latin typeface="Garamond"/>
                <a:cs typeface="Garamond"/>
              </a:rPr>
              <a:t> Analyze using ICP-MS and titration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706600" y="13620520"/>
            <a:ext cx="20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Aqueous Phase</a:t>
            </a: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30400" y="127823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Organic Phase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0" y="10896600"/>
            <a:ext cx="1864360" cy="53909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526000" y="13239520"/>
            <a:ext cx="221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Solvent Extraction</a:t>
            </a:r>
            <a:endParaRPr lang="en-US" sz="2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0" y="13544320"/>
            <a:ext cx="2286000" cy="4682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5440" y="10953520"/>
            <a:ext cx="1864360" cy="53909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689240" y="13544320"/>
            <a:ext cx="20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Aqueous Phase</a:t>
            </a: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031200" y="1276321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Organic Phase</a:t>
            </a: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782800" y="16687800"/>
            <a:ext cx="8458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pH=1, 2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O/A=1:1, 2:1</a:t>
            </a:r>
          </a:p>
          <a:p>
            <a:pPr>
              <a:buFont typeface="Wingdings" charset="2"/>
              <a:buChar char="v"/>
            </a:pPr>
            <a:r>
              <a:rPr lang="en-US" sz="3200" dirty="0" err="1" smtClean="0">
                <a:latin typeface="Garamond"/>
                <a:cs typeface="Garamond"/>
              </a:rPr>
              <a:t>C</a:t>
            </a:r>
            <a:r>
              <a:rPr lang="en-US" sz="3200" baseline="-25000" dirty="0" err="1" smtClean="0">
                <a:latin typeface="Garamond"/>
                <a:cs typeface="Garamond"/>
              </a:rPr>
              <a:t>org</a:t>
            </a:r>
            <a:r>
              <a:rPr lang="en-US" sz="3200" dirty="0" smtClean="0">
                <a:latin typeface="Garamond"/>
                <a:cs typeface="Garamond"/>
              </a:rPr>
              <a:t>=30%, 50%</a:t>
            </a:r>
          </a:p>
          <a:p>
            <a:pPr>
              <a:buFont typeface="Wingdings" charset="2"/>
              <a:buChar char="v"/>
            </a:pPr>
            <a:r>
              <a:rPr lang="en-US" sz="3200" dirty="0" err="1" smtClean="0">
                <a:latin typeface="Garamond"/>
                <a:cs typeface="Garamond"/>
              </a:rPr>
              <a:t>Cyanex</a:t>
            </a:r>
            <a:r>
              <a:rPr lang="en-US" sz="3200" dirty="0" smtClean="0">
                <a:latin typeface="Garamond"/>
                <a:cs typeface="Garamond"/>
              </a:rPr>
              <a:t> 272 and 572 in kerosene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Run extractions 15 minutes, 25 </a:t>
            </a:r>
            <a:r>
              <a:rPr lang="en-US" sz="3200" baseline="30000" dirty="0" err="1" smtClean="0">
                <a:latin typeface="Garamond"/>
                <a:cs typeface="Garamond"/>
              </a:rPr>
              <a:t>o</a:t>
            </a:r>
            <a:r>
              <a:rPr lang="en-US" sz="3200" dirty="0" err="1" smtClean="0">
                <a:latin typeface="Garamond"/>
                <a:cs typeface="Garamond"/>
              </a:rPr>
              <a:t>C</a:t>
            </a:r>
            <a:r>
              <a:rPr lang="en-US" sz="3200" dirty="0" smtClean="0">
                <a:latin typeface="Garamond"/>
                <a:cs typeface="Garamond"/>
              </a:rPr>
              <a:t>, 300 rpm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3182600" y="22174200"/>
            <a:ext cx="11125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dirty="0" err="1" smtClean="0">
                <a:latin typeface="Garamond"/>
                <a:cs typeface="Garamond"/>
              </a:rPr>
              <a:t>Cyanex</a:t>
            </a:r>
            <a:r>
              <a:rPr lang="en-US" sz="3200" dirty="0" smtClean="0">
                <a:latin typeface="Garamond"/>
                <a:cs typeface="Garamond"/>
              </a:rPr>
              <a:t> 272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>
                <a:latin typeface="Garamond"/>
                <a:cs typeface="Garamond"/>
              </a:rPr>
              <a:t> </a:t>
            </a:r>
            <a:r>
              <a:rPr lang="en-US" sz="3000" dirty="0" err="1" smtClean="0">
                <a:latin typeface="Garamond"/>
                <a:cs typeface="Garamond"/>
              </a:rPr>
              <a:t>bis</a:t>
            </a:r>
            <a:r>
              <a:rPr lang="en-US" sz="3000" dirty="0" smtClean="0">
                <a:latin typeface="Garamond"/>
                <a:cs typeface="Garamond"/>
              </a:rPr>
              <a:t>(2,4,4-trimethylpentyl)</a:t>
            </a:r>
            <a:r>
              <a:rPr lang="en-US" sz="3000" dirty="0" err="1" smtClean="0">
                <a:latin typeface="Garamond"/>
                <a:cs typeface="Garamond"/>
              </a:rPr>
              <a:t>phosphinic</a:t>
            </a:r>
            <a:r>
              <a:rPr lang="en-US" sz="3000" dirty="0" smtClean="0">
                <a:latin typeface="Garamond"/>
                <a:cs typeface="Garamond"/>
              </a:rPr>
              <a:t> acid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>
                <a:latin typeface="Garamond"/>
                <a:cs typeface="Garamond"/>
              </a:rPr>
              <a:t> Cationic </a:t>
            </a:r>
            <a:r>
              <a:rPr lang="en-US" sz="3000" dirty="0" err="1" smtClean="0">
                <a:latin typeface="Garamond"/>
                <a:cs typeface="Garamond"/>
              </a:rPr>
              <a:t>extractant</a:t>
            </a:r>
            <a:endParaRPr lang="en-US" sz="3000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v"/>
            </a:pPr>
            <a:r>
              <a:rPr lang="en-US" sz="3000" dirty="0" smtClean="0">
                <a:latin typeface="Garamond"/>
                <a:cs typeface="Garamond"/>
              </a:rPr>
              <a:t> Potential for effective separation of </a:t>
            </a:r>
            <a:r>
              <a:rPr lang="en-US" sz="3000" dirty="0" err="1" smtClean="0">
                <a:latin typeface="Garamond"/>
                <a:cs typeface="Garamond"/>
              </a:rPr>
              <a:t>Pr</a:t>
            </a:r>
            <a:r>
              <a:rPr lang="en-US" sz="3000" dirty="0" smtClean="0">
                <a:latin typeface="Garamond"/>
                <a:cs typeface="Garamond"/>
              </a:rPr>
              <a:t> and </a:t>
            </a:r>
            <a:r>
              <a:rPr lang="en-US" sz="3000" dirty="0" err="1" smtClean="0">
                <a:latin typeface="Garamond"/>
                <a:cs typeface="Garamond"/>
              </a:rPr>
              <a:t>Nd</a:t>
            </a:r>
            <a:r>
              <a:rPr lang="en-US" sz="3000" dirty="0" smtClean="0">
                <a:latin typeface="Garamond"/>
                <a:cs typeface="Garamond"/>
              </a:rPr>
              <a:t> from La in literature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25800" y="24841200"/>
            <a:ext cx="5902569" cy="1447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535400" y="20497800"/>
            <a:ext cx="4114800" cy="923330"/>
          </a:xfrm>
          <a:prstGeom prst="rect">
            <a:avLst/>
          </a:prstGeom>
          <a:solidFill>
            <a:schemeClr val="accent3">
              <a:alpha val="1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Garamond"/>
                <a:cs typeface="Garamond"/>
              </a:rPr>
              <a:t>Extractants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392400" y="9753600"/>
            <a:ext cx="6781800" cy="923330"/>
          </a:xfrm>
          <a:prstGeom prst="rect">
            <a:avLst/>
          </a:prstGeom>
          <a:solidFill>
            <a:schemeClr val="accent4">
              <a:alpha val="15000"/>
            </a:schemeClr>
          </a:solidFill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Garamond"/>
                <a:cs typeface="Garamond"/>
              </a:rPr>
              <a:t>Extraction Process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03800" y="4944070"/>
            <a:ext cx="2819400" cy="923330"/>
          </a:xfrm>
          <a:prstGeom prst="rect">
            <a:avLst/>
          </a:prstGeom>
          <a:solidFill>
            <a:schemeClr val="accent2">
              <a:alpha val="15000"/>
            </a:schemeClr>
          </a:solidFill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Garamond"/>
                <a:cs typeface="Garamond"/>
              </a:rPr>
              <a:t>Results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70400" y="20641270"/>
            <a:ext cx="4572000" cy="923330"/>
          </a:xfrm>
          <a:prstGeom prst="rect">
            <a:avLst/>
          </a:prstGeom>
          <a:solidFill>
            <a:schemeClr val="accent2">
              <a:alpha val="15000"/>
            </a:schemeClr>
          </a:solidFill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Garamond"/>
                <a:cs typeface="Garamond"/>
              </a:rPr>
              <a:t>Conclusions</a:t>
            </a:r>
            <a:endParaRPr lang="en-US" sz="5400" dirty="0">
              <a:latin typeface="Garamond"/>
              <a:cs typeface="Garamond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4800" y="18821400"/>
            <a:ext cx="12626895" cy="9542837"/>
            <a:chOff x="24536400" y="9906000"/>
            <a:chExt cx="15697200" cy="10896600"/>
          </a:xfrm>
        </p:grpSpPr>
        <p:pic>
          <p:nvPicPr>
            <p:cNvPr id="46" name="Picture 45" descr="Pr_Cl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7200" y="15240000"/>
              <a:ext cx="8051800" cy="5562600"/>
            </a:xfrm>
            <a:prstGeom prst="rect">
              <a:avLst/>
            </a:prstGeom>
          </p:spPr>
        </p:pic>
        <p:pic>
          <p:nvPicPr>
            <p:cNvPr id="30" name="Picture 29" descr="La_Cl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6400" y="9906000"/>
              <a:ext cx="8051800" cy="5562600"/>
            </a:xfrm>
            <a:prstGeom prst="rect">
              <a:avLst/>
            </a:prstGeom>
          </p:spPr>
        </p:pic>
        <p:pic>
          <p:nvPicPr>
            <p:cNvPr id="47" name="Picture 46" descr="Nd_Cl.bm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1800" y="15240000"/>
              <a:ext cx="8051800" cy="5562600"/>
            </a:xfrm>
            <a:prstGeom prst="rect">
              <a:avLst/>
            </a:prstGeom>
          </p:spPr>
        </p:pic>
        <p:pic>
          <p:nvPicPr>
            <p:cNvPr id="41" name="Picture 40" descr="Ce_Cl.bmp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6920" y="9906000"/>
              <a:ext cx="8051800" cy="5562600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9835231" y="25771568"/>
            <a:ext cx="4648200" cy="923330"/>
          </a:xfrm>
          <a:prstGeom prst="rect">
            <a:avLst/>
          </a:prstGeom>
          <a:solidFill>
            <a:schemeClr val="accent1">
              <a:alpha val="15000"/>
            </a:schemeClr>
          </a:solidFill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Garamond"/>
                <a:cs typeface="Garamond"/>
              </a:rPr>
              <a:t>Future Work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6517600" y="13487400"/>
            <a:ext cx="1112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 smtClean="0"/>
          </a:p>
        </p:txBody>
      </p:sp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2126"/>
              </p:ext>
            </p:extLst>
          </p:nvPr>
        </p:nvGraphicFramePr>
        <p:xfrm>
          <a:off x="24841200" y="5826372"/>
          <a:ext cx="7162800" cy="48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761677"/>
              </p:ext>
            </p:extLst>
          </p:nvPr>
        </p:nvGraphicFramePr>
        <p:xfrm>
          <a:off x="31927800" y="5902572"/>
          <a:ext cx="7086600" cy="490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687487"/>
              </p:ext>
            </p:extLst>
          </p:nvPr>
        </p:nvGraphicFramePr>
        <p:xfrm>
          <a:off x="24688800" y="10779372"/>
          <a:ext cx="7086600" cy="490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6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398186"/>
              </p:ext>
            </p:extLst>
          </p:nvPr>
        </p:nvGraphicFramePr>
        <p:xfrm>
          <a:off x="31851600" y="10779372"/>
          <a:ext cx="7086600" cy="48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49" name="Picture 48" descr="logolargest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4" y="1855410"/>
            <a:ext cx="7121236" cy="1243390"/>
          </a:xfrm>
          <a:prstGeom prst="rect">
            <a:avLst/>
          </a:prstGeom>
        </p:spPr>
      </p:pic>
      <p:sp>
        <p:nvSpPr>
          <p:cNvPr id="59" name="Content Placeholder 2"/>
          <p:cNvSpPr txBox="1">
            <a:spLocks/>
          </p:cNvSpPr>
          <p:nvPr/>
        </p:nvSpPr>
        <p:spPr>
          <a:xfrm>
            <a:off x="26365200" y="26822400"/>
            <a:ext cx="124968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Precipitate </a:t>
            </a:r>
            <a:r>
              <a:rPr lang="en-US" sz="3200" dirty="0" err="1" smtClean="0">
                <a:latin typeface="Garamond"/>
                <a:cs typeface="Garamond"/>
              </a:rPr>
              <a:t>Ce</a:t>
            </a:r>
            <a:r>
              <a:rPr lang="en-US" sz="3200" dirty="0" smtClean="0">
                <a:latin typeface="Garamond"/>
                <a:cs typeface="Garamond"/>
              </a:rPr>
              <a:t> prior to solvent extraction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Examine equilibrium pH and connection to stoichiometry of extraction reaction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Attempt to separate </a:t>
            </a:r>
            <a:r>
              <a:rPr lang="en-US" sz="3200" dirty="0" err="1" smtClean="0">
                <a:latin typeface="Garamond"/>
                <a:cs typeface="Garamond"/>
              </a:rPr>
              <a:t>Nd</a:t>
            </a:r>
            <a:r>
              <a:rPr lang="en-US" sz="3200" dirty="0" smtClean="0">
                <a:latin typeface="Garamond"/>
                <a:cs typeface="Garamond"/>
              </a:rPr>
              <a:t> and </a:t>
            </a:r>
            <a:r>
              <a:rPr lang="en-US" sz="3200" dirty="0" err="1" smtClean="0">
                <a:latin typeface="Garamond"/>
                <a:cs typeface="Garamond"/>
              </a:rPr>
              <a:t>Pr</a:t>
            </a:r>
            <a:r>
              <a:rPr lang="en-US" sz="3200" dirty="0" smtClean="0">
                <a:latin typeface="Garamond"/>
                <a:cs typeface="Garamond"/>
              </a:rPr>
              <a:t> from La, then precipitate </a:t>
            </a:r>
            <a:r>
              <a:rPr lang="en-US" sz="3200" dirty="0" err="1" smtClean="0">
                <a:latin typeface="Garamond"/>
                <a:cs typeface="Garamond"/>
              </a:rPr>
              <a:t>Pr</a:t>
            </a:r>
            <a:endParaRPr lang="en-US" sz="3200" dirty="0" smtClean="0">
              <a:latin typeface="Garamond"/>
              <a:cs typeface="Garamond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71733"/>
              </p:ext>
            </p:extLst>
          </p:nvPr>
        </p:nvGraphicFramePr>
        <p:xfrm>
          <a:off x="27203400" y="15873051"/>
          <a:ext cx="9601202" cy="4419595"/>
        </p:xfrm>
        <a:graphic>
          <a:graphicData uri="http://schemas.openxmlformats.org/drawingml/2006/table">
            <a:tbl>
              <a:tblPr/>
              <a:tblGrid>
                <a:gridCol w="1869140"/>
                <a:gridCol w="1557619"/>
                <a:gridCol w="1450043"/>
                <a:gridCol w="2133600"/>
                <a:gridCol w="1447800"/>
                <a:gridCol w="1143000"/>
              </a:tblGrid>
              <a:tr h="693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Extractant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Extractant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O/A ratio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Equilibrium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pH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6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Cyanex 272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Cyanex 272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Cyanex 272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Cyanex 272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Cyanex 572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Cyanex 572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Cyanex 572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Cyanex 572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" name="Content Placeholder 2"/>
          <p:cNvSpPr txBox="1">
            <a:spLocks/>
          </p:cNvSpPr>
          <p:nvPr/>
        </p:nvSpPr>
        <p:spPr>
          <a:xfrm>
            <a:off x="25603200" y="21658386"/>
            <a:ext cx="13944600" cy="3733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Trends:</a:t>
            </a:r>
          </a:p>
          <a:p>
            <a:pPr lvl="1"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Decrease in %E of </a:t>
            </a:r>
            <a:r>
              <a:rPr lang="en-US" sz="3200" dirty="0" err="1" smtClean="0">
                <a:latin typeface="Garamond"/>
                <a:cs typeface="Garamond"/>
              </a:rPr>
              <a:t>Ce</a:t>
            </a:r>
            <a:r>
              <a:rPr lang="en-US" sz="3200" dirty="0" smtClean="0">
                <a:latin typeface="Garamond"/>
                <a:cs typeface="Garamond"/>
              </a:rPr>
              <a:t> with increased concentration of </a:t>
            </a:r>
            <a:r>
              <a:rPr lang="en-US" sz="3200" dirty="0" err="1" smtClean="0">
                <a:latin typeface="Garamond"/>
                <a:cs typeface="Garamond"/>
              </a:rPr>
              <a:t>Cyanex</a:t>
            </a:r>
            <a:r>
              <a:rPr lang="en-US" sz="3200" dirty="0" smtClean="0">
                <a:latin typeface="Garamond"/>
                <a:cs typeface="Garamond"/>
              </a:rPr>
              <a:t> 272</a:t>
            </a:r>
          </a:p>
          <a:p>
            <a:pPr lvl="1"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~10% increase in %E for each LREE with increased concentration of </a:t>
            </a:r>
            <a:r>
              <a:rPr lang="en-US" sz="3200" dirty="0" err="1" smtClean="0">
                <a:latin typeface="Garamond"/>
                <a:cs typeface="Garamond"/>
              </a:rPr>
              <a:t>Cyanex</a:t>
            </a:r>
            <a:r>
              <a:rPr lang="en-US" sz="3200" dirty="0" smtClean="0">
                <a:latin typeface="Garamond"/>
                <a:cs typeface="Garamond"/>
              </a:rPr>
              <a:t> 572</a:t>
            </a:r>
          </a:p>
          <a:p>
            <a:pPr lvl="1"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In general: %E of </a:t>
            </a:r>
            <a:r>
              <a:rPr lang="en-US" sz="3200" dirty="0" err="1" smtClean="0">
                <a:latin typeface="Garamond"/>
                <a:cs typeface="Garamond"/>
              </a:rPr>
              <a:t>Nd</a:t>
            </a:r>
            <a:r>
              <a:rPr lang="en-US" sz="3200" dirty="0" smtClean="0">
                <a:latin typeface="Garamond"/>
                <a:cs typeface="Garamond"/>
              </a:rPr>
              <a:t>&gt;</a:t>
            </a:r>
            <a:r>
              <a:rPr lang="en-US" sz="3200" dirty="0" err="1" smtClean="0">
                <a:latin typeface="Garamond"/>
                <a:cs typeface="Garamond"/>
              </a:rPr>
              <a:t>Pr</a:t>
            </a:r>
            <a:r>
              <a:rPr lang="en-US" sz="3200" dirty="0" smtClean="0">
                <a:latin typeface="Garamond"/>
                <a:cs typeface="Garamond"/>
              </a:rPr>
              <a:t>&gt;La or </a:t>
            </a:r>
            <a:r>
              <a:rPr lang="en-US" sz="3200" dirty="0" err="1" smtClean="0">
                <a:latin typeface="Garamond"/>
                <a:cs typeface="Garamond"/>
              </a:rPr>
              <a:t>Ce</a:t>
            </a:r>
            <a:endParaRPr lang="en-US" sz="32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dirty="0" err="1" smtClean="0">
                <a:latin typeface="Garamond"/>
                <a:cs typeface="Garamond"/>
              </a:rPr>
              <a:t>Cyanex</a:t>
            </a:r>
            <a:r>
              <a:rPr lang="en-US" sz="3200" dirty="0" smtClean="0">
                <a:latin typeface="Garamond"/>
                <a:cs typeface="Garamond"/>
              </a:rPr>
              <a:t> 572 more effective at extracting LREEs than </a:t>
            </a:r>
            <a:r>
              <a:rPr lang="en-US" sz="3200" dirty="0" err="1" smtClean="0">
                <a:latin typeface="Garamond"/>
                <a:cs typeface="Garamond"/>
              </a:rPr>
              <a:t>Cyanex</a:t>
            </a:r>
            <a:r>
              <a:rPr lang="en-US" sz="3200" dirty="0" smtClean="0">
                <a:latin typeface="Garamond"/>
                <a:cs typeface="Garamond"/>
              </a:rPr>
              <a:t> 272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7145000" y="2628900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 err="1" smtClean="0">
                <a:latin typeface="Garamond"/>
                <a:cs typeface="Garamond"/>
              </a:rPr>
              <a:t>Cyanex</a:t>
            </a:r>
            <a:r>
              <a:rPr lang="en-US" sz="2800" dirty="0" smtClean="0">
                <a:latin typeface="Garamond"/>
                <a:cs typeface="Garamond"/>
              </a:rPr>
              <a:t> 272</a:t>
            </a:r>
            <a:endParaRPr lang="en-US" sz="2800" dirty="0">
              <a:latin typeface="Garamond"/>
              <a:cs typeface="Garamond"/>
            </a:endParaRPr>
          </a:p>
          <a:p>
            <a:endParaRPr lang="en-US" sz="2000" dirty="0" smtClean="0">
              <a:latin typeface="Garamond"/>
              <a:cs typeface="Garamond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09600" y="28651200"/>
            <a:ext cx="11963400" cy="170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dirty="0" smtClean="0">
                <a:latin typeface="Garamond"/>
                <a:cs typeface="Garamond"/>
              </a:rPr>
              <a:t>E</a:t>
            </a:r>
            <a:r>
              <a:rPr lang="en-US" sz="3200" baseline="-25000" dirty="0" smtClean="0">
                <a:latin typeface="Garamond"/>
                <a:cs typeface="Garamond"/>
              </a:rPr>
              <a:t>h</a:t>
            </a:r>
            <a:r>
              <a:rPr lang="en-US" sz="3200" dirty="0" smtClean="0">
                <a:latin typeface="Garamond"/>
                <a:cs typeface="Garamond"/>
              </a:rPr>
              <a:t>-pH diagrams for (La, Ce, </a:t>
            </a:r>
            <a:r>
              <a:rPr lang="en-US" sz="3200" dirty="0" err="1" smtClean="0">
                <a:latin typeface="Garamond"/>
                <a:cs typeface="Garamond"/>
              </a:rPr>
              <a:t>Pr</a:t>
            </a:r>
            <a:r>
              <a:rPr lang="en-US" sz="3200" dirty="0" smtClean="0">
                <a:latin typeface="Garamond"/>
                <a:cs typeface="Garamond"/>
              </a:rPr>
              <a:t>, </a:t>
            </a:r>
            <a:r>
              <a:rPr lang="en-US" sz="3200" dirty="0" err="1" smtClean="0">
                <a:latin typeface="Garamond"/>
                <a:cs typeface="Garamond"/>
              </a:rPr>
              <a:t>Nd</a:t>
            </a:r>
            <a:r>
              <a:rPr lang="en-US" sz="3200" dirty="0" smtClean="0">
                <a:latin typeface="Garamond"/>
                <a:cs typeface="Garamond"/>
              </a:rPr>
              <a:t>)</a:t>
            </a:r>
            <a:r>
              <a:rPr lang="pt-BR" sz="3200" dirty="0" smtClean="0">
                <a:latin typeface="Garamond"/>
                <a:cs typeface="Garamond"/>
              </a:rPr>
              <a:t>-</a:t>
            </a:r>
            <a:r>
              <a:rPr lang="pt-BR" sz="3200" dirty="0">
                <a:latin typeface="Garamond"/>
                <a:cs typeface="Garamond"/>
              </a:rPr>
              <a:t>Cl-H</a:t>
            </a:r>
            <a:r>
              <a:rPr lang="pt-BR" sz="3200" baseline="-25000" dirty="0">
                <a:latin typeface="Garamond"/>
                <a:cs typeface="Garamond"/>
              </a:rPr>
              <a:t>2</a:t>
            </a:r>
            <a:r>
              <a:rPr lang="pt-BR" sz="3200" dirty="0">
                <a:latin typeface="Garamond"/>
                <a:cs typeface="Garamond"/>
              </a:rPr>
              <a:t>O </a:t>
            </a:r>
            <a:r>
              <a:rPr lang="pt-BR" sz="3200" dirty="0" smtClean="0">
                <a:latin typeface="Garamond"/>
                <a:cs typeface="Garamond"/>
              </a:rPr>
              <a:t>systems, 25 </a:t>
            </a:r>
            <a:r>
              <a:rPr lang="pt-BR" sz="3200" baseline="30000" dirty="0" smtClean="0">
                <a:latin typeface="Garamond"/>
                <a:cs typeface="Garamond"/>
              </a:rPr>
              <a:t>o</a:t>
            </a:r>
            <a:r>
              <a:rPr lang="pt-BR" sz="3200" dirty="0" smtClean="0">
                <a:latin typeface="Garamond"/>
                <a:cs typeface="Garamond"/>
              </a:rPr>
              <a:t>C</a:t>
            </a:r>
          </a:p>
          <a:p>
            <a:pPr marL="114300" indent="0">
              <a:buNone/>
            </a:pPr>
            <a:r>
              <a:rPr lang="pt-BR" sz="3200" dirty="0" smtClean="0">
                <a:latin typeface="Garamond"/>
                <a:cs typeface="Garamond"/>
              </a:rPr>
              <a:t>[La]=6.2 mg/L , [Ce]=10.4 mg/L, [Pr]=1.2 mg/L, [Nd]=3.3 </a:t>
            </a:r>
            <a:r>
              <a:rPr lang="pt-BR" sz="3200" dirty="0">
                <a:latin typeface="Garamond"/>
                <a:cs typeface="Garamond"/>
              </a:rPr>
              <a:t>mg/L, </a:t>
            </a:r>
            <a:r>
              <a:rPr lang="pt-BR" sz="3200" dirty="0" smtClean="0">
                <a:latin typeface="Garamond"/>
                <a:cs typeface="Garamond"/>
              </a:rPr>
              <a:t>[Cl</a:t>
            </a:r>
            <a:r>
              <a:rPr lang="pt-BR" sz="3200" baseline="30000" dirty="0" smtClean="0">
                <a:latin typeface="Garamond"/>
                <a:cs typeface="Garamond"/>
              </a:rPr>
              <a:t>-</a:t>
            </a:r>
            <a:r>
              <a:rPr lang="pt-BR" sz="3200" dirty="0" smtClean="0">
                <a:latin typeface="Garamond"/>
                <a:cs typeface="Garamond"/>
              </a:rPr>
              <a:t>]=1 mol/L</a:t>
            </a:r>
            <a:endParaRPr lang="pt-BR" sz="3200" dirty="0">
              <a:latin typeface="Garamond"/>
              <a:cs typeface="Garamond"/>
            </a:endParaRPr>
          </a:p>
          <a:p>
            <a:pPr marL="11430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3258800" y="26974800"/>
            <a:ext cx="11125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dirty="0" err="1" smtClean="0">
                <a:latin typeface="Garamond"/>
                <a:cs typeface="Garamond"/>
              </a:rPr>
              <a:t>Cyanex</a:t>
            </a:r>
            <a:r>
              <a:rPr lang="en-US" sz="3200" dirty="0" smtClean="0">
                <a:latin typeface="Garamond"/>
                <a:cs typeface="Garamond"/>
              </a:rPr>
              <a:t> 572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>
                <a:latin typeface="Garamond"/>
                <a:cs typeface="Garamond"/>
              </a:rPr>
              <a:t> New chelating </a:t>
            </a:r>
            <a:r>
              <a:rPr lang="en-US" sz="3000" dirty="0" err="1" smtClean="0">
                <a:latin typeface="Garamond"/>
                <a:cs typeface="Garamond"/>
              </a:rPr>
              <a:t>extractant</a:t>
            </a:r>
            <a:endParaRPr lang="en-US" sz="3000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v"/>
            </a:pPr>
            <a:r>
              <a:rPr lang="en-US" sz="3000" dirty="0" smtClean="0">
                <a:latin typeface="Garamond"/>
                <a:cs typeface="Garamond"/>
              </a:rPr>
              <a:t> Not reported in the open literature</a:t>
            </a:r>
          </a:p>
          <a:p>
            <a:pPr lvl="1">
              <a:buFont typeface="Wingdings" charset="2"/>
              <a:buChar char="v"/>
            </a:pP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smtClean="0">
                <a:latin typeface="Garamond"/>
                <a:cs typeface="Garamond"/>
              </a:rPr>
              <a:t>Originally designed for heavy REEs</a:t>
            </a:r>
          </a:p>
        </p:txBody>
      </p:sp>
      <p:sp>
        <p:nvSpPr>
          <p:cNvPr id="1025" name="Rectangle 1024"/>
          <p:cNvSpPr/>
          <p:nvPr/>
        </p:nvSpPr>
        <p:spPr>
          <a:xfrm>
            <a:off x="16459200" y="15621000"/>
            <a:ext cx="4437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lang="en-US" sz="2800" baseline="30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nRH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&lt;=&gt; 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MR</a:t>
            </a:r>
            <a:r>
              <a:rPr lang="en-US" sz="2800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nH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+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79400" y="29489400"/>
            <a:ext cx="14097000" cy="1015663"/>
          </a:xfrm>
          <a:prstGeom prst="rect">
            <a:avLst/>
          </a:prstGeom>
          <a:ln w="76200" cmpd="tri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Acknowledgements: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Dr. M </a:t>
            </a:r>
            <a:r>
              <a:rPr lang="en-US" sz="2000" b="1" dirty="0" err="1" smtClean="0">
                <a:latin typeface="Garamond"/>
                <a:cs typeface="Garamond"/>
              </a:rPr>
              <a:t>Sadegh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r>
              <a:rPr lang="en-US" sz="2000" b="1" dirty="0" err="1" smtClean="0">
                <a:latin typeface="Garamond"/>
                <a:cs typeface="Garamond"/>
              </a:rPr>
              <a:t>Safarzadeh</a:t>
            </a:r>
            <a:r>
              <a:rPr lang="en-US" sz="2000" b="1" dirty="0" smtClean="0">
                <a:latin typeface="Garamond"/>
                <a:cs typeface="Garamond"/>
              </a:rPr>
              <a:t>, Dr. Michael West, Dr. Alfred </a:t>
            </a:r>
            <a:r>
              <a:rPr lang="en-US" sz="2000" b="1" dirty="0" err="1" smtClean="0">
                <a:latin typeface="Garamond"/>
                <a:cs typeface="Garamond"/>
              </a:rPr>
              <a:t>Boysen</a:t>
            </a:r>
            <a:r>
              <a:rPr lang="en-US" sz="2000" b="1" dirty="0" smtClean="0">
                <a:latin typeface="Garamond"/>
                <a:cs typeface="Garamond"/>
              </a:rPr>
              <a:t>, Russ </a:t>
            </a:r>
            <a:r>
              <a:rPr lang="en-US" sz="2000" b="1" dirty="0" err="1" smtClean="0">
                <a:latin typeface="Garamond"/>
                <a:cs typeface="Garamond"/>
              </a:rPr>
              <a:t>Lingenfelter</a:t>
            </a:r>
            <a:r>
              <a:rPr lang="en-US" sz="2000" b="1" dirty="0" smtClean="0">
                <a:latin typeface="Garamond"/>
                <a:cs typeface="Garamond"/>
              </a:rPr>
              <a:t>, Loren Berry, </a:t>
            </a:r>
            <a:r>
              <a:rPr lang="en-US" sz="2000" b="1" dirty="0" err="1" smtClean="0">
                <a:latin typeface="Garamond"/>
                <a:cs typeface="Garamond"/>
              </a:rPr>
              <a:t>Ceren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r>
              <a:rPr lang="en-US" sz="2000" b="1" dirty="0" err="1" smtClean="0">
                <a:latin typeface="Garamond"/>
                <a:cs typeface="Garamond"/>
              </a:rPr>
              <a:t>Bozbay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This work was made possible by the National Science Foundation REU Back to the Future, Site DMR-1157074 </a:t>
            </a:r>
          </a:p>
        </p:txBody>
      </p:sp>
    </p:spTree>
    <p:extLst>
      <p:ext uri="{BB962C8B-B14F-4D97-AF65-F5344CB8AC3E}">
        <p14:creationId xmlns:p14="http://schemas.microsoft.com/office/powerpoint/2010/main" val="60510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8818</TotalTime>
  <Words>668</Words>
  <Application>Microsoft Macintosh PowerPoint</Application>
  <PresentationFormat>Custom</PresentationFormat>
  <Paragraphs>126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Michael K.</dc:creator>
  <cp:lastModifiedBy>Emily Byers</cp:lastModifiedBy>
  <cp:revision>109</cp:revision>
  <dcterms:created xsi:type="dcterms:W3CDTF">2013-07-23T17:44:27Z</dcterms:created>
  <dcterms:modified xsi:type="dcterms:W3CDTF">2014-07-28T20:43:06Z</dcterms:modified>
</cp:coreProperties>
</file>