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0233600" cy="31089600"/>
  <p:notesSz cx="6858000" cy="91440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2" d="100"/>
          <a:sy n="42" d="100"/>
        </p:scale>
        <p:origin x="2676" y="3144"/>
      </p:cViewPr>
      <p:guideLst>
        <p:guide orient="horz" pos="9792"/>
        <p:guide pos="12672"/>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3D9FF-F004-49D0-9D5E-A29431FBFACA}" type="datetimeFigureOut">
              <a:rPr lang="en-US" smtClean="0"/>
              <a:t>7/28/2014</a:t>
            </a:fld>
            <a:endParaRPr lang="en-US"/>
          </a:p>
        </p:txBody>
      </p:sp>
      <p:sp>
        <p:nvSpPr>
          <p:cNvPr id="4" name="Slide Image Placeholder 3"/>
          <p:cNvSpPr>
            <a:spLocks noGrp="1" noRot="1" noChangeAspect="1"/>
          </p:cNvSpPr>
          <p:nvPr>
            <p:ph type="sldImg" idx="2"/>
          </p:nvPr>
        </p:nvSpPr>
        <p:spPr>
          <a:xfrm>
            <a:off x="1211263" y="685800"/>
            <a:ext cx="4435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E21EC-E83C-44E2-B1CE-FC5905A765A5}" type="slidenum">
              <a:rPr lang="en-US" smtClean="0"/>
              <a:t>‹#›</a:t>
            </a:fld>
            <a:endParaRPr lang="en-US"/>
          </a:p>
        </p:txBody>
      </p:sp>
    </p:spTree>
    <p:extLst>
      <p:ext uri="{BB962C8B-B14F-4D97-AF65-F5344CB8AC3E}">
        <p14:creationId xmlns:p14="http://schemas.microsoft.com/office/powerpoint/2010/main" val="50621098"/>
      </p:ext>
    </p:extLst>
  </p:cSld>
  <p:clrMap bg1="lt1" tx1="dk1" bg2="lt2" tx2="dk2" accent1="accent1" accent2="accent2" accent3="accent3" accent4="accent4" accent5="accent5" accent6="accent6" hlink="hlink" folHlink="folHlink"/>
  <p:notesStyle>
    <a:lvl1pPr marL="0" algn="l" defTabSz="4075572" rtl="0" eaLnBrk="1" latinLnBrk="0" hangingPunct="1">
      <a:defRPr sz="5300" kern="1200">
        <a:solidFill>
          <a:schemeClr val="tx1"/>
        </a:solidFill>
        <a:latin typeface="+mn-lt"/>
        <a:ea typeface="+mn-ea"/>
        <a:cs typeface="+mn-cs"/>
      </a:defRPr>
    </a:lvl1pPr>
    <a:lvl2pPr marL="2037786" algn="l" defTabSz="4075572" rtl="0" eaLnBrk="1" latinLnBrk="0" hangingPunct="1">
      <a:defRPr sz="5300" kern="1200">
        <a:solidFill>
          <a:schemeClr val="tx1"/>
        </a:solidFill>
        <a:latin typeface="+mn-lt"/>
        <a:ea typeface="+mn-ea"/>
        <a:cs typeface="+mn-cs"/>
      </a:defRPr>
    </a:lvl2pPr>
    <a:lvl3pPr marL="4075572" algn="l" defTabSz="4075572" rtl="0" eaLnBrk="1" latinLnBrk="0" hangingPunct="1">
      <a:defRPr sz="5300" kern="1200">
        <a:solidFill>
          <a:schemeClr val="tx1"/>
        </a:solidFill>
        <a:latin typeface="+mn-lt"/>
        <a:ea typeface="+mn-ea"/>
        <a:cs typeface="+mn-cs"/>
      </a:defRPr>
    </a:lvl3pPr>
    <a:lvl4pPr marL="6113358" algn="l" defTabSz="4075572" rtl="0" eaLnBrk="1" latinLnBrk="0" hangingPunct="1">
      <a:defRPr sz="5300" kern="1200">
        <a:solidFill>
          <a:schemeClr val="tx1"/>
        </a:solidFill>
        <a:latin typeface="+mn-lt"/>
        <a:ea typeface="+mn-ea"/>
        <a:cs typeface="+mn-cs"/>
      </a:defRPr>
    </a:lvl4pPr>
    <a:lvl5pPr marL="8151144" algn="l" defTabSz="4075572" rtl="0" eaLnBrk="1" latinLnBrk="0" hangingPunct="1">
      <a:defRPr sz="5300" kern="1200">
        <a:solidFill>
          <a:schemeClr val="tx1"/>
        </a:solidFill>
        <a:latin typeface="+mn-lt"/>
        <a:ea typeface="+mn-ea"/>
        <a:cs typeface="+mn-cs"/>
      </a:defRPr>
    </a:lvl5pPr>
    <a:lvl6pPr marL="10188931" algn="l" defTabSz="4075572" rtl="0" eaLnBrk="1" latinLnBrk="0" hangingPunct="1">
      <a:defRPr sz="5300" kern="1200">
        <a:solidFill>
          <a:schemeClr val="tx1"/>
        </a:solidFill>
        <a:latin typeface="+mn-lt"/>
        <a:ea typeface="+mn-ea"/>
        <a:cs typeface="+mn-cs"/>
      </a:defRPr>
    </a:lvl6pPr>
    <a:lvl7pPr marL="12226717" algn="l" defTabSz="4075572" rtl="0" eaLnBrk="1" latinLnBrk="0" hangingPunct="1">
      <a:defRPr sz="5300" kern="1200">
        <a:solidFill>
          <a:schemeClr val="tx1"/>
        </a:solidFill>
        <a:latin typeface="+mn-lt"/>
        <a:ea typeface="+mn-ea"/>
        <a:cs typeface="+mn-cs"/>
      </a:defRPr>
    </a:lvl7pPr>
    <a:lvl8pPr marL="14264503" algn="l" defTabSz="4075572" rtl="0" eaLnBrk="1" latinLnBrk="0" hangingPunct="1">
      <a:defRPr sz="5300" kern="1200">
        <a:solidFill>
          <a:schemeClr val="tx1"/>
        </a:solidFill>
        <a:latin typeface="+mn-lt"/>
        <a:ea typeface="+mn-ea"/>
        <a:cs typeface="+mn-cs"/>
      </a:defRPr>
    </a:lvl8pPr>
    <a:lvl9pPr marL="16302289" algn="l" defTabSz="4075572" rtl="0" eaLnBrk="1" latinLnBrk="0" hangingPunct="1">
      <a:defRPr sz="5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E21EC-E83C-44E2-B1CE-FC5905A765A5}" type="slidenum">
              <a:rPr lang="en-US" smtClean="0"/>
              <a:t>1</a:t>
            </a:fld>
            <a:endParaRPr lang="en-US"/>
          </a:p>
        </p:txBody>
      </p:sp>
    </p:spTree>
    <p:extLst>
      <p:ext uri="{BB962C8B-B14F-4D97-AF65-F5344CB8AC3E}">
        <p14:creationId xmlns:p14="http://schemas.microsoft.com/office/powerpoint/2010/main" val="254882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3419856" y="0"/>
            <a:ext cx="33192720" cy="1381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7557" tIns="203779" rIns="407557" bIns="203779" rtlCol="0" anchor="ctr"/>
          <a:lstStyle/>
          <a:p>
            <a:pPr algn="ctr"/>
            <a:endParaRPr lang="en-US"/>
          </a:p>
        </p:txBody>
      </p:sp>
      <p:sp>
        <p:nvSpPr>
          <p:cNvPr id="2" name="Title 1"/>
          <p:cNvSpPr>
            <a:spLocks noGrp="1"/>
          </p:cNvSpPr>
          <p:nvPr>
            <p:ph type="ctrTitle"/>
          </p:nvPr>
        </p:nvSpPr>
        <p:spPr>
          <a:xfrm>
            <a:off x="3352800" y="14508480"/>
            <a:ext cx="33192720" cy="6908800"/>
          </a:xfrm>
        </p:spPr>
        <p:txBody>
          <a:bodyPr>
            <a:noAutofit/>
          </a:bodyPr>
          <a:lstStyle>
            <a:lvl1pPr>
              <a:defRPr sz="35700"/>
            </a:lvl1pPr>
          </a:lstStyle>
          <a:p>
            <a:r>
              <a:rPr lang="en-US" smtClean="0"/>
              <a:t>Click to edit Master title style</a:t>
            </a:r>
            <a:endParaRPr lang="en-US" dirty="0"/>
          </a:p>
        </p:txBody>
      </p:sp>
      <p:sp>
        <p:nvSpPr>
          <p:cNvPr id="3" name="Subtitle 2"/>
          <p:cNvSpPr>
            <a:spLocks noGrp="1"/>
          </p:cNvSpPr>
          <p:nvPr>
            <p:ph type="subTitle" idx="1"/>
          </p:nvPr>
        </p:nvSpPr>
        <p:spPr>
          <a:xfrm>
            <a:off x="3352800" y="21417280"/>
            <a:ext cx="30175200" cy="4490720"/>
          </a:xfrm>
        </p:spPr>
        <p:txBody>
          <a:bodyPr anchor="t" anchorCtr="0">
            <a:normAutofit/>
          </a:bodyPr>
          <a:lstStyle>
            <a:lvl1pPr marL="0" indent="0" algn="l">
              <a:buNone/>
              <a:defRPr sz="12500">
                <a:solidFill>
                  <a:schemeClr val="tx2"/>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396720-A153-406B-9E76-C63DABF4BDB4}"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EA0-BE98-49B9-BD14-B96B4329DFC7}" type="slidenum">
              <a:rPr lang="en-US" smtClean="0"/>
              <a:t>‹#›</a:t>
            </a:fld>
            <a:endParaRPr lang="en-US"/>
          </a:p>
        </p:txBody>
      </p:sp>
      <p:sp>
        <p:nvSpPr>
          <p:cNvPr id="7" name="Rectangle 6"/>
          <p:cNvSpPr/>
          <p:nvPr/>
        </p:nvSpPr>
        <p:spPr>
          <a:xfrm>
            <a:off x="3419856" y="27980640"/>
            <a:ext cx="33192720" cy="124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7557" tIns="203779" rIns="407557" bIns="203779"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23360" y="3108960"/>
            <a:ext cx="31851600" cy="1761744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96720-A153-406B-9E76-C63DABF4BDB4}"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EA0-BE98-49B9-BD14-B96B4329DF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52800" y="3108967"/>
            <a:ext cx="8046720" cy="245262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99520" y="3108965"/>
            <a:ext cx="25146000" cy="2210816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96720-A153-406B-9E76-C63DABF4BDB4}"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EA0-BE98-49B9-BD14-B96B4329DF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96720-A153-406B-9E76-C63DABF4BDB4}"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EA0-BE98-49B9-BD14-B96B4329DF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419856" y="0"/>
            <a:ext cx="33192720" cy="1381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7557" tIns="203779" rIns="407557" bIns="203779" rtlCol="0" anchor="ctr"/>
          <a:lstStyle/>
          <a:p>
            <a:pPr algn="ctr"/>
            <a:endParaRPr lang="en-US"/>
          </a:p>
        </p:txBody>
      </p:sp>
      <p:sp>
        <p:nvSpPr>
          <p:cNvPr id="2" name="Title 1"/>
          <p:cNvSpPr>
            <a:spLocks noGrp="1"/>
          </p:cNvSpPr>
          <p:nvPr>
            <p:ph type="title"/>
          </p:nvPr>
        </p:nvSpPr>
        <p:spPr>
          <a:xfrm>
            <a:off x="3352800" y="14853920"/>
            <a:ext cx="33192720" cy="7599680"/>
          </a:xfrm>
        </p:spPr>
        <p:txBody>
          <a:bodyPr anchor="b" anchorCtr="0"/>
          <a:lstStyle>
            <a:lvl1pPr algn="l">
              <a:defRPr sz="24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3352800" y="22453600"/>
            <a:ext cx="30175200" cy="4145280"/>
          </a:xfrm>
        </p:spPr>
        <p:txBody>
          <a:bodyPr anchor="t" anchorCtr="0">
            <a:normAutofit/>
          </a:bodyPr>
          <a:lstStyle>
            <a:lvl1pPr marL="0" indent="0">
              <a:buNone/>
              <a:defRPr sz="12500">
                <a:solidFill>
                  <a:schemeClr val="tx2"/>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96720-A153-406B-9E76-C63DABF4BDB4}"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EA0-BE98-49B9-BD14-B96B4329DFC7}" type="slidenum">
              <a:rPr lang="en-US" smtClean="0"/>
              <a:t>‹#›</a:t>
            </a:fld>
            <a:endParaRPr lang="en-US"/>
          </a:p>
        </p:txBody>
      </p:sp>
      <p:sp>
        <p:nvSpPr>
          <p:cNvPr id="8" name="Rectangle 7"/>
          <p:cNvSpPr/>
          <p:nvPr/>
        </p:nvSpPr>
        <p:spPr>
          <a:xfrm>
            <a:off x="3419856" y="27980640"/>
            <a:ext cx="33192720" cy="124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7557" tIns="203779" rIns="407557" bIns="203779"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52800" y="2763524"/>
            <a:ext cx="16093440" cy="17078554"/>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452080" y="2763524"/>
            <a:ext cx="16093440" cy="17078554"/>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96720-A153-406B-9E76-C63DABF4BDB4}"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EA0-BE98-49B9-BD14-B96B4329DF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339389" y="2763520"/>
            <a:ext cx="16093440" cy="2900254"/>
          </a:xfrm>
        </p:spPr>
        <p:txBody>
          <a:bodyPr anchor="b">
            <a:noAutofit/>
          </a:bodyPr>
          <a:lstStyle>
            <a:lvl1pPr marL="0" indent="0">
              <a:buNone/>
              <a:defRPr sz="12500" b="0">
                <a:latin typeface="+mj-lt"/>
              </a:defRPr>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3339389" y="6025997"/>
            <a:ext cx="16093440" cy="13817600"/>
          </a:xfrm>
        </p:spPr>
        <p:txBody>
          <a:bodyPr anchor="t" anchorCtr="0"/>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438669" y="2763520"/>
            <a:ext cx="16093440" cy="2900254"/>
          </a:xfrm>
        </p:spPr>
        <p:txBody>
          <a:bodyPr anchor="b">
            <a:noAutofit/>
          </a:bodyPr>
          <a:lstStyle>
            <a:lvl1pPr marL="0" indent="0">
              <a:buNone/>
              <a:defRPr sz="12500" b="0">
                <a:latin typeface="+mj-lt"/>
              </a:defRPr>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669" y="6025997"/>
            <a:ext cx="16093440" cy="13817600"/>
          </a:xfrm>
        </p:spPr>
        <p:txBody>
          <a:bodyPr anchor="t" anchorCtr="0"/>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96720-A153-406B-9E76-C63DABF4BDB4}" type="datetimeFigureOut">
              <a:rPr lang="en-US" smtClean="0"/>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C8EA0-BE98-49B9-BD14-B96B4329DFC7}" type="slidenum">
              <a:rPr lang="en-US" smtClean="0"/>
              <a:t>‹#›</a:t>
            </a:fld>
            <a:endParaRPr lang="en-US"/>
          </a:p>
        </p:txBody>
      </p:sp>
      <p:cxnSp>
        <p:nvCxnSpPr>
          <p:cNvPr id="11" name="Straight Connector 10"/>
          <p:cNvCxnSpPr/>
          <p:nvPr/>
        </p:nvCxnSpPr>
        <p:spPr>
          <a:xfrm>
            <a:off x="3339389" y="5663774"/>
            <a:ext cx="16093440" cy="7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438669" y="5663774"/>
            <a:ext cx="16093440" cy="719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396720-A153-406B-9E76-C63DABF4BDB4}" type="datetimeFigureOut">
              <a:rPr lang="en-US" smtClean="0"/>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C8EA0-BE98-49B9-BD14-B96B4329DF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96720-A153-406B-9E76-C63DABF4BDB4}" type="datetimeFigureOut">
              <a:rPr lang="en-US" smtClean="0"/>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C8EA0-BE98-49B9-BD14-B96B4329DF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2800" y="20726400"/>
            <a:ext cx="29853331" cy="7254240"/>
          </a:xfrm>
        </p:spPr>
        <p:txBody>
          <a:bodyPr anchor="b">
            <a:normAutofit/>
          </a:bodyPr>
          <a:lstStyle>
            <a:lvl1pPr algn="l">
              <a:defRPr sz="24100" b="0"/>
            </a:lvl1pPr>
          </a:lstStyle>
          <a:p>
            <a:r>
              <a:rPr lang="en-US" smtClean="0"/>
              <a:t>Click to edit Master title style</a:t>
            </a:r>
            <a:endParaRPr lang="en-US"/>
          </a:p>
        </p:txBody>
      </p:sp>
      <p:sp>
        <p:nvSpPr>
          <p:cNvPr id="3" name="Content Placeholder 2"/>
          <p:cNvSpPr>
            <a:spLocks noGrp="1"/>
          </p:cNvSpPr>
          <p:nvPr>
            <p:ph idx="1"/>
          </p:nvPr>
        </p:nvSpPr>
        <p:spPr>
          <a:xfrm>
            <a:off x="16327810" y="2072643"/>
            <a:ext cx="20217710" cy="18653755"/>
          </a:xfrm>
        </p:spPr>
        <p:txBody>
          <a:bodyPr/>
          <a:lstStyle>
            <a:lvl1pPr>
              <a:defRPr sz="10700"/>
            </a:lvl1pPr>
            <a:lvl2pPr>
              <a:defRPr sz="9800"/>
            </a:lvl2pPr>
            <a:lvl3pPr>
              <a:defRPr sz="8900"/>
            </a:lvl3pPr>
            <a:lvl4pPr>
              <a:defRPr sz="8000"/>
            </a:lvl4pPr>
            <a:lvl5pPr>
              <a:defRPr sz="80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352807" y="2072640"/>
            <a:ext cx="11764091" cy="18653760"/>
          </a:xfrm>
        </p:spPr>
        <p:txBody>
          <a:bodyPr>
            <a:normAutofit/>
          </a:bodyPr>
          <a:lstStyle>
            <a:lvl1pPr marL="0" indent="0">
              <a:buNone/>
              <a:defRPr sz="9400">
                <a:solidFill>
                  <a:schemeClr val="tx2"/>
                </a:solidFill>
              </a:defRPr>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96720-A153-406B-9E76-C63DABF4BDB4}"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EA0-BE98-49B9-BD14-B96B4329DFC7}" type="slidenum">
              <a:rPr lang="en-US" smtClean="0"/>
              <a:t>‹#›</a:t>
            </a:fld>
            <a:endParaRPr lang="en-US"/>
          </a:p>
        </p:txBody>
      </p:sp>
      <p:cxnSp>
        <p:nvCxnSpPr>
          <p:cNvPr id="10" name="Straight Connector 9"/>
          <p:cNvCxnSpPr/>
          <p:nvPr/>
        </p:nvCxnSpPr>
        <p:spPr>
          <a:xfrm rot="5400000">
            <a:off x="7125654" y="11399626"/>
            <a:ext cx="17272000" cy="698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39389" y="20726400"/>
            <a:ext cx="29853331" cy="7254240"/>
          </a:xfrm>
        </p:spPr>
        <p:txBody>
          <a:bodyPr anchor="b">
            <a:normAutofit/>
          </a:bodyPr>
          <a:lstStyle>
            <a:lvl1pPr algn="l">
              <a:defRPr sz="24100" b="0"/>
            </a:lvl1pPr>
          </a:lstStyle>
          <a:p>
            <a:r>
              <a:rPr lang="en-US" smtClean="0"/>
              <a:t>Click to edit Master title style</a:t>
            </a:r>
            <a:endParaRPr lang="en-US" dirty="0"/>
          </a:p>
        </p:txBody>
      </p:sp>
      <p:sp>
        <p:nvSpPr>
          <p:cNvPr id="3" name="Picture Placeholder 2"/>
          <p:cNvSpPr>
            <a:spLocks noGrp="1"/>
          </p:cNvSpPr>
          <p:nvPr>
            <p:ph type="pic" idx="1"/>
          </p:nvPr>
        </p:nvSpPr>
        <p:spPr>
          <a:xfrm>
            <a:off x="3419856" y="2072640"/>
            <a:ext cx="33192720" cy="13126720"/>
          </a:xfrm>
          <a:ln w="6350">
            <a:solidFill>
              <a:schemeClr val="tx2"/>
            </a:solidFill>
          </a:ln>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r>
              <a:rPr lang="en-US" smtClean="0"/>
              <a:t>Click icon to add picture</a:t>
            </a:r>
            <a:endParaRPr lang="en-US"/>
          </a:p>
        </p:txBody>
      </p:sp>
      <p:sp>
        <p:nvSpPr>
          <p:cNvPr id="4" name="Text Placeholder 3"/>
          <p:cNvSpPr>
            <a:spLocks noGrp="1"/>
          </p:cNvSpPr>
          <p:nvPr>
            <p:ph type="body" sz="half" idx="2"/>
          </p:nvPr>
        </p:nvSpPr>
        <p:spPr>
          <a:xfrm>
            <a:off x="3741725" y="15890240"/>
            <a:ext cx="32522160" cy="3648708"/>
          </a:xfrm>
        </p:spPr>
        <p:txBody>
          <a:bodyPr anchor="t" anchorCtr="0">
            <a:normAutofit/>
          </a:bodyPr>
          <a:lstStyle>
            <a:lvl1pPr marL="0" indent="0">
              <a:buNone/>
              <a:defRPr sz="80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96720-A153-406B-9E76-C63DABF4BDB4}"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EA0-BE98-49B9-BD14-B96B4329DF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20726400"/>
            <a:ext cx="29839920" cy="7254240"/>
          </a:xfrm>
          <a:prstGeom prst="rect">
            <a:avLst/>
          </a:prstGeom>
        </p:spPr>
        <p:txBody>
          <a:bodyPr vert="horz" lIns="407557" tIns="203779" rIns="407557" bIns="203779"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352800" y="3108960"/>
            <a:ext cx="33192720" cy="17617440"/>
          </a:xfrm>
          <a:prstGeom prst="rect">
            <a:avLst/>
          </a:prstGeom>
        </p:spPr>
        <p:txBody>
          <a:bodyPr vert="horz" lIns="407557" tIns="203779" rIns="407557" bIns="203779"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92960" y="28146454"/>
            <a:ext cx="9387840" cy="1655233"/>
          </a:xfrm>
          <a:prstGeom prst="rect">
            <a:avLst/>
          </a:prstGeom>
        </p:spPr>
        <p:txBody>
          <a:bodyPr vert="horz" lIns="407557" tIns="203779" rIns="407557" bIns="203779" rtlCol="0" anchor="ctr"/>
          <a:lstStyle>
            <a:lvl1pPr algn="r">
              <a:defRPr sz="5300" b="1">
                <a:solidFill>
                  <a:schemeClr val="tx2">
                    <a:lumMod val="90000"/>
                    <a:lumOff val="10000"/>
                  </a:schemeClr>
                </a:solidFill>
                <a:latin typeface="+mn-lt"/>
              </a:defRPr>
            </a:lvl1pPr>
          </a:lstStyle>
          <a:p>
            <a:fld id="{8A396720-A153-406B-9E76-C63DABF4BDB4}" type="datetimeFigureOut">
              <a:rPr lang="en-US" smtClean="0"/>
              <a:t>7/28/2014</a:t>
            </a:fld>
            <a:endParaRPr lang="en-US"/>
          </a:p>
        </p:txBody>
      </p:sp>
      <p:sp>
        <p:nvSpPr>
          <p:cNvPr id="5" name="Footer Placeholder 4"/>
          <p:cNvSpPr>
            <a:spLocks noGrp="1"/>
          </p:cNvSpPr>
          <p:nvPr>
            <p:ph type="ftr" sz="quarter" idx="3"/>
          </p:nvPr>
        </p:nvSpPr>
        <p:spPr>
          <a:xfrm>
            <a:off x="3352798" y="28146454"/>
            <a:ext cx="21445024" cy="1655233"/>
          </a:xfrm>
          <a:prstGeom prst="rect">
            <a:avLst/>
          </a:prstGeom>
        </p:spPr>
        <p:txBody>
          <a:bodyPr vert="horz" lIns="407557" tIns="203779" rIns="407557" bIns="203779" rtlCol="0" anchor="ctr"/>
          <a:lstStyle>
            <a:lvl1pPr algn="l">
              <a:defRPr sz="53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33528000" y="25783644"/>
            <a:ext cx="3352800" cy="1655233"/>
          </a:xfrm>
          <a:prstGeom prst="rect">
            <a:avLst/>
          </a:prstGeom>
        </p:spPr>
        <p:txBody>
          <a:bodyPr vert="horz" lIns="407557" tIns="203779" rIns="407557" bIns="203779" rtlCol="0" anchor="ctr"/>
          <a:lstStyle>
            <a:lvl1pPr algn="r">
              <a:defRPr sz="10700">
                <a:solidFill>
                  <a:schemeClr val="tx1">
                    <a:lumMod val="85000"/>
                    <a:lumOff val="15000"/>
                  </a:schemeClr>
                </a:solidFill>
                <a:latin typeface="+mj-lt"/>
              </a:defRPr>
            </a:lvl1pPr>
          </a:lstStyle>
          <a:p>
            <a:fld id="{473C8EA0-BE98-49B9-BD14-B96B4329DFC7}" type="slidenum">
              <a:rPr lang="en-US" smtClean="0"/>
              <a:t>‹#›</a:t>
            </a:fld>
            <a:endParaRPr lang="en-US"/>
          </a:p>
        </p:txBody>
      </p:sp>
      <p:sp>
        <p:nvSpPr>
          <p:cNvPr id="8" name="Rectangle 7"/>
          <p:cNvSpPr/>
          <p:nvPr/>
        </p:nvSpPr>
        <p:spPr>
          <a:xfrm>
            <a:off x="3419856" y="0"/>
            <a:ext cx="33192720" cy="172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7557" tIns="203779" rIns="407557" bIns="203779" rtlCol="0" anchor="ctr"/>
          <a:lstStyle/>
          <a:p>
            <a:pPr algn="ctr"/>
            <a:endParaRPr lang="en-US"/>
          </a:p>
        </p:txBody>
      </p:sp>
      <p:sp>
        <p:nvSpPr>
          <p:cNvPr id="9" name="Rectangle 8"/>
          <p:cNvSpPr/>
          <p:nvPr/>
        </p:nvSpPr>
        <p:spPr>
          <a:xfrm>
            <a:off x="3419856" y="27980640"/>
            <a:ext cx="33192720" cy="124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7557" tIns="203779" rIns="407557" bIns="20377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75572" rtl="0" eaLnBrk="1" latinLnBrk="0" hangingPunct="1">
        <a:spcBef>
          <a:spcPct val="0"/>
        </a:spcBef>
        <a:buNone/>
        <a:defRPr sz="241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22672" indent="-1222672" algn="l" defTabSz="4075572" rtl="0" eaLnBrk="1" latinLnBrk="0" hangingPunct="1">
        <a:spcBef>
          <a:spcPct val="20000"/>
        </a:spcBef>
        <a:buClr>
          <a:schemeClr val="accent1"/>
        </a:buClr>
        <a:buFont typeface="Arial" pitchFamily="34" charset="0"/>
        <a:buChar char="•"/>
        <a:defRPr sz="10700" kern="1200">
          <a:solidFill>
            <a:schemeClr val="tx2"/>
          </a:solidFill>
          <a:latin typeface="+mn-lt"/>
          <a:ea typeface="+mn-ea"/>
          <a:cs typeface="+mn-cs"/>
        </a:defRPr>
      </a:lvl1pPr>
      <a:lvl2pPr marL="2649122" indent="-1222672" algn="l" defTabSz="4075572" rtl="0" eaLnBrk="1" latinLnBrk="0" hangingPunct="1">
        <a:spcBef>
          <a:spcPct val="20000"/>
        </a:spcBef>
        <a:buClr>
          <a:schemeClr val="accent1"/>
        </a:buClr>
        <a:buFont typeface="Arial" pitchFamily="34" charset="0"/>
        <a:buChar char="•"/>
        <a:defRPr sz="9800" kern="1200">
          <a:solidFill>
            <a:schemeClr val="tx2"/>
          </a:solidFill>
          <a:latin typeface="+mn-lt"/>
          <a:ea typeface="+mn-ea"/>
          <a:cs typeface="+mn-cs"/>
        </a:defRPr>
      </a:lvl2pPr>
      <a:lvl3pPr marL="3871794" indent="-1018893" algn="l" defTabSz="4075572" rtl="0" eaLnBrk="1" latinLnBrk="0" hangingPunct="1">
        <a:spcBef>
          <a:spcPct val="20000"/>
        </a:spcBef>
        <a:buClr>
          <a:schemeClr val="accent1"/>
        </a:buClr>
        <a:buFont typeface="Arial" pitchFamily="34" charset="0"/>
        <a:buChar char="•"/>
        <a:defRPr sz="8900" kern="1200">
          <a:solidFill>
            <a:schemeClr val="tx2"/>
          </a:solidFill>
          <a:latin typeface="+mn-lt"/>
          <a:ea typeface="+mn-ea"/>
          <a:cs typeface="+mn-cs"/>
        </a:defRPr>
      </a:lvl3pPr>
      <a:lvl4pPr marL="5094465" indent="-1018893" algn="l" defTabSz="4075572" rtl="0" eaLnBrk="1" latinLnBrk="0" hangingPunct="1">
        <a:spcBef>
          <a:spcPct val="20000"/>
        </a:spcBef>
        <a:buClr>
          <a:schemeClr val="accent1"/>
        </a:buClr>
        <a:buFont typeface="Arial" pitchFamily="34" charset="0"/>
        <a:buChar char="•"/>
        <a:defRPr sz="8000" kern="1200">
          <a:solidFill>
            <a:schemeClr val="tx2"/>
          </a:solidFill>
          <a:latin typeface="+mn-lt"/>
          <a:ea typeface="+mn-ea"/>
          <a:cs typeface="+mn-cs"/>
        </a:defRPr>
      </a:lvl4pPr>
      <a:lvl5pPr marL="6113358" indent="-1018893" algn="l" defTabSz="4075572" rtl="0" eaLnBrk="1" latinLnBrk="0" hangingPunct="1">
        <a:spcBef>
          <a:spcPct val="20000"/>
        </a:spcBef>
        <a:buClr>
          <a:schemeClr val="accent1"/>
        </a:buClr>
        <a:buFont typeface="Arial" pitchFamily="34" charset="0"/>
        <a:buChar char="•"/>
        <a:defRPr sz="8000" kern="1200" baseline="0">
          <a:solidFill>
            <a:schemeClr val="tx2"/>
          </a:solidFill>
          <a:latin typeface="+mn-lt"/>
          <a:ea typeface="+mn-ea"/>
          <a:cs typeface="+mn-cs"/>
        </a:defRPr>
      </a:lvl5pPr>
      <a:lvl6pPr marL="7336030" indent="-1018893" algn="l" defTabSz="4075572" rtl="0" eaLnBrk="1" latinLnBrk="0" hangingPunct="1">
        <a:spcBef>
          <a:spcPct val="20000"/>
        </a:spcBef>
        <a:buClr>
          <a:schemeClr val="accent1"/>
        </a:buClr>
        <a:buFont typeface="Arial" pitchFamily="34" charset="0"/>
        <a:buChar char="•"/>
        <a:defRPr sz="7100" kern="1200">
          <a:solidFill>
            <a:schemeClr val="tx2"/>
          </a:solidFill>
          <a:latin typeface="+mn-lt"/>
          <a:ea typeface="+mn-ea"/>
          <a:cs typeface="+mn-cs"/>
        </a:defRPr>
      </a:lvl6pPr>
      <a:lvl7pPr marL="8477190" indent="-1018893" algn="l" defTabSz="4075572" rtl="0" eaLnBrk="1" latinLnBrk="0" hangingPunct="1">
        <a:spcBef>
          <a:spcPct val="20000"/>
        </a:spcBef>
        <a:buClr>
          <a:schemeClr val="accent1"/>
        </a:buClr>
        <a:buFont typeface="Arial" pitchFamily="34" charset="0"/>
        <a:buChar char="•"/>
        <a:defRPr sz="7100" kern="1200">
          <a:solidFill>
            <a:schemeClr val="tx2"/>
          </a:solidFill>
          <a:latin typeface="+mn-lt"/>
          <a:ea typeface="+mn-ea"/>
          <a:cs typeface="+mn-cs"/>
        </a:defRPr>
      </a:lvl7pPr>
      <a:lvl8pPr marL="9781373" indent="-1018893" algn="l" defTabSz="4075572" rtl="0" eaLnBrk="1" latinLnBrk="0" hangingPunct="1">
        <a:spcBef>
          <a:spcPct val="20000"/>
        </a:spcBef>
        <a:buClr>
          <a:schemeClr val="accent1"/>
        </a:buClr>
        <a:buFont typeface="Arial" pitchFamily="34" charset="0"/>
        <a:buChar char="•"/>
        <a:defRPr sz="7100" kern="1200">
          <a:solidFill>
            <a:schemeClr val="tx2"/>
          </a:solidFill>
          <a:latin typeface="+mn-lt"/>
          <a:ea typeface="+mn-ea"/>
          <a:cs typeface="+mn-cs"/>
        </a:defRPr>
      </a:lvl8pPr>
      <a:lvl9pPr marL="11004045" indent="-1018893" algn="l" defTabSz="4075572" rtl="0" eaLnBrk="1" latinLnBrk="0" hangingPunct="1">
        <a:spcBef>
          <a:spcPct val="20000"/>
        </a:spcBef>
        <a:buClr>
          <a:schemeClr val="accent1"/>
        </a:buClr>
        <a:buFont typeface="Arial" pitchFamily="34" charset="0"/>
        <a:buChar char="•"/>
        <a:defRPr sz="7100" kern="1200">
          <a:solidFill>
            <a:schemeClr val="tx2"/>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jpe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8.png"/><Relationship Id="rId5" Type="http://schemas.microsoft.com/office/2007/relationships/hdphoto" Target="../media/hdphoto1.wdp"/><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 name="Picture 3" descr="C:\Users\Jonathon Hofer\Downloads\Coin 2 LFOV.jpg"/>
          <p:cNvPicPr>
            <a:picLocks noChangeAspect="1" noChangeArrowheads="1"/>
          </p:cNvPicPr>
          <p:nvPr/>
        </p:nvPicPr>
        <p:blipFill rotWithShape="1">
          <a:blip r:embed="rId3">
            <a:extLst>
              <a:ext uri="{28A0092B-C50C-407E-A947-70E740481C1C}">
                <a14:useLocalDpi xmlns:a14="http://schemas.microsoft.com/office/drawing/2010/main" val="0"/>
              </a:ext>
            </a:extLst>
          </a:blip>
          <a:srcRect l="3514" t="38037" r="35284" b="761"/>
          <a:stretch/>
        </p:blipFill>
        <p:spPr bwMode="auto">
          <a:xfrm>
            <a:off x="22951490" y="7348126"/>
            <a:ext cx="36576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70564" y="4854775"/>
            <a:ext cx="13440270" cy="11935751"/>
            <a:chOff x="1636033" y="6937570"/>
            <a:chExt cx="12453626" cy="11935751"/>
          </a:xfrm>
        </p:grpSpPr>
        <p:sp>
          <p:nvSpPr>
            <p:cNvPr id="9" name="TextBox 8"/>
            <p:cNvSpPr txBox="1"/>
            <p:nvPr/>
          </p:nvSpPr>
          <p:spPr>
            <a:xfrm>
              <a:off x="1636033" y="7997380"/>
              <a:ext cx="12453626" cy="108759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07557" tIns="203779" rIns="407557" bIns="203779" rtlCol="0">
              <a:spAutoFit/>
            </a:bodyPr>
            <a:lstStyle/>
            <a:p>
              <a:r>
                <a:rPr lang="en-US" sz="4000" dirty="0"/>
                <a:t> </a:t>
              </a:r>
              <a:r>
                <a:rPr lang="en-US" sz="4000" dirty="0" smtClean="0"/>
                <a:t>             Coin </a:t>
              </a:r>
              <a:r>
                <a:rPr lang="en-US" sz="4000" dirty="0"/>
                <a:t>minting </a:t>
              </a:r>
              <a:r>
                <a:rPr lang="en-US" sz="4000" dirty="0" smtClean="0"/>
                <a:t>first </a:t>
              </a:r>
              <a:r>
                <a:rPr lang="en-US" sz="4000" dirty="0"/>
                <a:t>started around the 7th century B.C. in Asia Minor and quickly spread east and west. </a:t>
              </a:r>
              <a:r>
                <a:rPr lang="en-US" sz="4000" dirty="0" smtClean="0"/>
                <a:t>During </a:t>
              </a:r>
              <a:r>
                <a:rPr lang="en-US" sz="4000" dirty="0"/>
                <a:t>the Roman Empire, coins were in widespread use and were most commonly bronze casted and stamped with the reigning empire’s visage on one side and a variety of representations of power on the opposite side</a:t>
              </a:r>
              <a:r>
                <a:rPr lang="en-US" sz="4000" dirty="0" smtClean="0"/>
                <a:t>.</a:t>
              </a:r>
              <a:endParaRPr lang="en-US" sz="4000" dirty="0"/>
            </a:p>
            <a:p>
              <a:r>
                <a:rPr lang="en-US" sz="4000" dirty="0" smtClean="0"/>
                <a:t>              Authenticating </a:t>
              </a:r>
              <a:r>
                <a:rPr lang="en-US" sz="4000" dirty="0"/>
                <a:t>Roman coins can be a difficult task because of the variety of coins dispersed </a:t>
              </a:r>
              <a:r>
                <a:rPr lang="en-US" sz="4000" dirty="0" smtClean="0"/>
                <a:t>all over Europe, eastern Asia, and northern Africa and </a:t>
              </a:r>
              <a:r>
                <a:rPr lang="en-US" sz="4000" dirty="0"/>
                <a:t>almost 400 years of history. Areas of investigation into the authenticity of an ancient Roman coin include its metallic composition, corrosion pattern, historical context of the stamped images, and place of discovery. Often times authenticity investigations do not have clear conclusions but instead leave experts up to the task of evaluating the evidence as a whole to help understand the “story” of the artifact.</a:t>
              </a:r>
            </a:p>
            <a:p>
              <a:endParaRPr lang="en-US" sz="4000" dirty="0"/>
            </a:p>
          </p:txBody>
        </p:sp>
        <p:sp>
          <p:nvSpPr>
            <p:cNvPr id="15" name="TextBox 14"/>
            <p:cNvSpPr txBox="1"/>
            <p:nvPr/>
          </p:nvSpPr>
          <p:spPr>
            <a:xfrm>
              <a:off x="4356834" y="6937570"/>
              <a:ext cx="6850824" cy="1015663"/>
            </a:xfrm>
            <a:prstGeom prst="rect">
              <a:avLst/>
            </a:prstGeom>
            <a:solidFill>
              <a:schemeClr val="accent3"/>
            </a:solidFill>
          </p:spPr>
          <p:txBody>
            <a:bodyPr wrap="square" rtlCol="0">
              <a:spAutoFit/>
            </a:bodyPr>
            <a:lstStyle/>
            <a:p>
              <a:pPr algn="ctr"/>
              <a:r>
                <a:rPr lang="en-US" sz="6000" b="1" dirty="0" smtClean="0">
                  <a:solidFill>
                    <a:schemeClr val="bg1"/>
                  </a:solidFill>
                </a:rPr>
                <a:t>Introduction</a:t>
              </a:r>
              <a:endParaRPr lang="en-US" sz="6000" b="1" dirty="0">
                <a:solidFill>
                  <a:schemeClr val="bg1"/>
                </a:solidFill>
              </a:endParaRPr>
            </a:p>
          </p:txBody>
        </p:sp>
      </p:grpSp>
      <p:grpSp>
        <p:nvGrpSpPr>
          <p:cNvPr id="18" name="Group 17"/>
          <p:cNvGrpSpPr/>
          <p:nvPr/>
        </p:nvGrpSpPr>
        <p:grpSpPr>
          <a:xfrm>
            <a:off x="542329" y="23273752"/>
            <a:ext cx="11702680" cy="3889414"/>
            <a:chOff x="504309" y="13169220"/>
            <a:chExt cx="11702680" cy="3889414"/>
          </a:xfrm>
        </p:grpSpPr>
        <p:sp>
          <p:nvSpPr>
            <p:cNvPr id="10" name="TextBox 9"/>
            <p:cNvSpPr txBox="1"/>
            <p:nvPr/>
          </p:nvSpPr>
          <p:spPr>
            <a:xfrm>
              <a:off x="504309" y="14184883"/>
              <a:ext cx="11702680" cy="28737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07557" tIns="203779" rIns="407557" bIns="203779" rtlCol="0">
              <a:spAutoFit/>
            </a:bodyPr>
            <a:lstStyle/>
            <a:p>
              <a:pPr marL="249238" indent="-249238">
                <a:buFont typeface="Arial" panose="020B0604020202020204" pitchFamily="34" charset="0"/>
                <a:buChar char="•"/>
              </a:pPr>
              <a:r>
                <a:rPr lang="en-US" sz="4000" dirty="0" smtClean="0"/>
                <a:t>Verify authenticity of claim that coin originates from ancient Rome.</a:t>
              </a:r>
              <a:endParaRPr lang="en-US" sz="4000" dirty="0"/>
            </a:p>
            <a:p>
              <a:pPr marL="249238" indent="-249238">
                <a:buFont typeface="Arial" panose="020B0604020202020204" pitchFamily="34" charset="0"/>
                <a:buChar char="•"/>
              </a:pPr>
              <a:r>
                <a:rPr lang="en-US" sz="4000" dirty="0" smtClean="0"/>
                <a:t>Investigate method of coin minting.</a:t>
              </a:r>
              <a:endParaRPr lang="en-US" sz="4000" dirty="0"/>
            </a:p>
            <a:p>
              <a:pPr marL="249238" indent="-249238">
                <a:buFont typeface="Arial" panose="020B0604020202020204" pitchFamily="34" charset="0"/>
                <a:buChar char="•"/>
              </a:pPr>
              <a:r>
                <a:rPr lang="en-US" sz="4000" dirty="0" smtClean="0"/>
                <a:t>Recreate coin using modern minting techniques.</a:t>
              </a:r>
              <a:endParaRPr lang="en-US" sz="4000" dirty="0"/>
            </a:p>
          </p:txBody>
        </p:sp>
        <p:sp>
          <p:nvSpPr>
            <p:cNvPr id="22" name="TextBox 21"/>
            <p:cNvSpPr txBox="1"/>
            <p:nvPr/>
          </p:nvSpPr>
          <p:spPr>
            <a:xfrm>
              <a:off x="3300058" y="13169220"/>
              <a:ext cx="6850824" cy="1015663"/>
            </a:xfrm>
            <a:prstGeom prst="rect">
              <a:avLst/>
            </a:prstGeom>
            <a:solidFill>
              <a:schemeClr val="accent3"/>
            </a:solidFill>
          </p:spPr>
          <p:txBody>
            <a:bodyPr wrap="square" rtlCol="0">
              <a:spAutoFit/>
            </a:bodyPr>
            <a:lstStyle/>
            <a:p>
              <a:pPr algn="ctr"/>
              <a:r>
                <a:rPr lang="en-US" sz="6000" b="1" dirty="0" smtClean="0">
                  <a:solidFill>
                    <a:schemeClr val="bg1"/>
                  </a:solidFill>
                </a:rPr>
                <a:t>Objectives</a:t>
              </a:r>
              <a:endParaRPr lang="en-US" sz="6000" b="1" dirty="0">
                <a:solidFill>
                  <a:schemeClr val="bg1"/>
                </a:solidFill>
              </a:endParaRPr>
            </a:p>
          </p:txBody>
        </p:sp>
      </p:grpSp>
      <p:grpSp>
        <p:nvGrpSpPr>
          <p:cNvPr id="23" name="Group 22"/>
          <p:cNvGrpSpPr/>
          <p:nvPr/>
        </p:nvGrpSpPr>
        <p:grpSpPr>
          <a:xfrm>
            <a:off x="13906877" y="4812743"/>
            <a:ext cx="10278527" cy="6437805"/>
            <a:chOff x="815943" y="18548705"/>
            <a:chExt cx="10278527" cy="6437805"/>
          </a:xfrm>
        </p:grpSpPr>
        <p:sp>
          <p:nvSpPr>
            <p:cNvPr id="11" name="TextBox 10"/>
            <p:cNvSpPr txBox="1"/>
            <p:nvPr/>
          </p:nvSpPr>
          <p:spPr>
            <a:xfrm>
              <a:off x="815943" y="19650547"/>
              <a:ext cx="9296023" cy="53359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07557" tIns="203779" rIns="407557" bIns="203779" rtlCol="0">
              <a:spAutoFit/>
            </a:bodyPr>
            <a:lstStyle/>
            <a:p>
              <a:pPr marL="249238" indent="-249238">
                <a:buFont typeface="Arial" panose="020B0604020202020204" pitchFamily="34" charset="0"/>
                <a:buChar char="•"/>
              </a:pPr>
              <a:r>
                <a:rPr lang="en-US" sz="4000" dirty="0" smtClean="0"/>
                <a:t>Analyzed 3D structure using micro computed tomography.</a:t>
              </a:r>
            </a:p>
            <a:p>
              <a:pPr marL="249238" indent="-249238">
                <a:buFont typeface="Arial" panose="020B0604020202020204" pitchFamily="34" charset="0"/>
                <a:buChar char="•"/>
              </a:pPr>
              <a:r>
                <a:rPr lang="en-US" sz="4000" dirty="0" smtClean="0"/>
                <a:t>Determined composition using scanning electron microscope and X-ray fluorescence.</a:t>
              </a:r>
              <a:endParaRPr lang="en-US" sz="4000" dirty="0"/>
            </a:p>
            <a:p>
              <a:pPr marL="249238" indent="-249238">
                <a:buFont typeface="Arial" panose="020B0604020202020204" pitchFamily="34" charset="0"/>
                <a:buChar char="•"/>
              </a:pPr>
              <a:r>
                <a:rPr lang="en-US" sz="4000" dirty="0" smtClean="0"/>
                <a:t>Electrochemically reconstructed coin to bronze.</a:t>
              </a:r>
            </a:p>
            <a:p>
              <a:pPr marL="249238" indent="-249238">
                <a:buFont typeface="Arial" panose="020B0604020202020204" pitchFamily="34" charset="0"/>
                <a:buChar char="•"/>
              </a:pPr>
              <a:r>
                <a:rPr lang="en-US" sz="4000" dirty="0" smtClean="0"/>
                <a:t>3D printed, casted, and stamped coin.</a:t>
              </a:r>
              <a:endParaRPr lang="en-US" sz="4000" dirty="0"/>
            </a:p>
          </p:txBody>
        </p:sp>
        <p:sp>
          <p:nvSpPr>
            <p:cNvPr id="24" name="TextBox 23"/>
            <p:cNvSpPr txBox="1"/>
            <p:nvPr/>
          </p:nvSpPr>
          <p:spPr>
            <a:xfrm>
              <a:off x="4243646" y="18548705"/>
              <a:ext cx="6850824" cy="1015663"/>
            </a:xfrm>
            <a:prstGeom prst="rect">
              <a:avLst/>
            </a:prstGeom>
            <a:solidFill>
              <a:schemeClr val="accent3"/>
            </a:solidFill>
            <a:ln>
              <a:noFill/>
            </a:ln>
          </p:spPr>
          <p:txBody>
            <a:bodyPr wrap="square" rtlCol="0">
              <a:spAutoFit/>
            </a:bodyPr>
            <a:lstStyle/>
            <a:p>
              <a:pPr algn="ctr"/>
              <a:r>
                <a:rPr lang="en-US" sz="6000" b="1" dirty="0" smtClean="0">
                  <a:solidFill>
                    <a:schemeClr val="bg1"/>
                  </a:solidFill>
                </a:rPr>
                <a:t>Procedure</a:t>
              </a:r>
              <a:endParaRPr lang="en-US" sz="6000" b="1" dirty="0">
                <a:solidFill>
                  <a:schemeClr val="bg1"/>
                </a:solidFill>
              </a:endParaRPr>
            </a:p>
          </p:txBody>
        </p:sp>
      </p:grpSp>
      <p:grpSp>
        <p:nvGrpSpPr>
          <p:cNvPr id="19" name="Group 18"/>
          <p:cNvGrpSpPr/>
          <p:nvPr/>
        </p:nvGrpSpPr>
        <p:grpSpPr>
          <a:xfrm>
            <a:off x="27311670" y="18878261"/>
            <a:ext cx="12318919" cy="6032421"/>
            <a:chOff x="27312805" y="6928265"/>
            <a:chExt cx="12318919" cy="6032421"/>
          </a:xfrm>
        </p:grpSpPr>
        <p:sp>
          <p:nvSpPr>
            <p:cNvPr id="16" name="TextBox 15"/>
            <p:cNvSpPr txBox="1"/>
            <p:nvPr/>
          </p:nvSpPr>
          <p:spPr>
            <a:xfrm>
              <a:off x="27312805" y="7943928"/>
              <a:ext cx="12318919" cy="50167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000" dirty="0"/>
                <a:t> </a:t>
              </a:r>
              <a:r>
                <a:rPr lang="en-US" sz="4000" dirty="0" smtClean="0"/>
                <a:t>             Although the results have thus far been inconclusive, electrochemically reconstructing the coin and using X-ray fluorescence to examine the corrosion layers as well as determining the elemental composition of the coin are anticipated to yield significant results. Combined with current results and observations made from modern coin minting, it is expected to give conclusive results.</a:t>
              </a:r>
            </a:p>
          </p:txBody>
        </p:sp>
        <p:sp>
          <p:nvSpPr>
            <p:cNvPr id="25" name="TextBox 24"/>
            <p:cNvSpPr txBox="1"/>
            <p:nvPr/>
          </p:nvSpPr>
          <p:spPr>
            <a:xfrm>
              <a:off x="30520633" y="6928265"/>
              <a:ext cx="6850824" cy="1015663"/>
            </a:xfrm>
            <a:prstGeom prst="rect">
              <a:avLst/>
            </a:prstGeom>
            <a:solidFill>
              <a:schemeClr val="accent3"/>
            </a:solidFill>
          </p:spPr>
          <p:txBody>
            <a:bodyPr wrap="square" rtlCol="0">
              <a:spAutoFit/>
            </a:bodyPr>
            <a:lstStyle/>
            <a:p>
              <a:pPr algn="ctr"/>
              <a:r>
                <a:rPr lang="en-US" sz="6000" b="1" dirty="0" smtClean="0">
                  <a:solidFill>
                    <a:schemeClr val="bg1"/>
                  </a:solidFill>
                </a:rPr>
                <a:t>Conclusion</a:t>
              </a:r>
              <a:endParaRPr lang="en-US" sz="6000" b="1" dirty="0">
                <a:solidFill>
                  <a:schemeClr val="bg1"/>
                </a:solidFill>
              </a:endParaRPr>
            </a:p>
          </p:txBody>
        </p:sp>
      </p:grpSp>
      <p:grpSp>
        <p:nvGrpSpPr>
          <p:cNvPr id="20" name="Group 19"/>
          <p:cNvGrpSpPr/>
          <p:nvPr/>
        </p:nvGrpSpPr>
        <p:grpSpPr>
          <a:xfrm>
            <a:off x="27107333" y="4898923"/>
            <a:ext cx="12642451" cy="6273235"/>
            <a:chOff x="27969128" y="12689101"/>
            <a:chExt cx="12642451" cy="4017139"/>
          </a:xfrm>
        </p:grpSpPr>
        <p:sp>
          <p:nvSpPr>
            <p:cNvPr id="4" name="TextBox 3"/>
            <p:cNvSpPr txBox="1"/>
            <p:nvPr/>
          </p:nvSpPr>
          <p:spPr>
            <a:xfrm>
              <a:off x="27969128" y="13493700"/>
              <a:ext cx="12642451" cy="32125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742950" indent="-742950">
                <a:buFont typeface="+mj-lt"/>
                <a:buAutoNum type="arabicPeriod"/>
              </a:pPr>
              <a:r>
                <a:rPr lang="en-US" sz="4000" dirty="0" smtClean="0"/>
                <a:t>Electrochemically reconstruct coin from corrosion back to bronze using electro chemistry based on data from </a:t>
              </a:r>
              <a:r>
                <a:rPr lang="en-US" sz="4000" smtClean="0"/>
                <a:t>figures </a:t>
              </a:r>
              <a:r>
                <a:rPr lang="en-US" sz="4000" smtClean="0"/>
                <a:t>7 </a:t>
              </a:r>
              <a:r>
                <a:rPr lang="en-US" sz="4000" smtClean="0"/>
                <a:t>and </a:t>
              </a:r>
              <a:r>
                <a:rPr lang="en-US" sz="4000" smtClean="0"/>
                <a:t>8.</a:t>
              </a:r>
              <a:endParaRPr lang="en-US" sz="4000" dirty="0" smtClean="0"/>
            </a:p>
            <a:p>
              <a:pPr marL="742950" indent="-742950">
                <a:buFont typeface="+mj-lt"/>
                <a:buAutoNum type="arabicPeriod"/>
              </a:pPr>
              <a:r>
                <a:rPr lang="en-US" sz="4000" dirty="0" smtClean="0"/>
                <a:t>Determine elemental composition of reconstructed coin using scanning electron microscope with X-ray fluorescence.</a:t>
              </a:r>
            </a:p>
            <a:p>
              <a:pPr marL="742950" indent="-742950">
                <a:buFont typeface="+mj-lt"/>
                <a:buAutoNum type="arabicPeriod"/>
              </a:pPr>
              <a:r>
                <a:rPr lang="en-US" sz="4000" dirty="0" smtClean="0"/>
                <a:t>3D print, cast, and stamp coin to compare current techniques to alleged ancient Roman  methods.</a:t>
              </a:r>
              <a:endParaRPr lang="en-US" sz="4000" dirty="0"/>
            </a:p>
          </p:txBody>
        </p:sp>
        <p:sp>
          <p:nvSpPr>
            <p:cNvPr id="26" name="TextBox 25"/>
            <p:cNvSpPr txBox="1"/>
            <p:nvPr/>
          </p:nvSpPr>
          <p:spPr>
            <a:xfrm>
              <a:off x="31027841" y="12689101"/>
              <a:ext cx="6850824" cy="650391"/>
            </a:xfrm>
            <a:prstGeom prst="rect">
              <a:avLst/>
            </a:prstGeom>
            <a:solidFill>
              <a:schemeClr val="accent3"/>
            </a:solidFill>
          </p:spPr>
          <p:txBody>
            <a:bodyPr wrap="square" rtlCol="0">
              <a:spAutoFit/>
            </a:bodyPr>
            <a:lstStyle/>
            <a:p>
              <a:pPr algn="ctr"/>
              <a:r>
                <a:rPr lang="en-US" sz="6000" b="1" dirty="0" smtClean="0">
                  <a:solidFill>
                    <a:schemeClr val="bg1"/>
                  </a:solidFill>
                </a:rPr>
                <a:t>Future Work</a:t>
              </a:r>
              <a:endParaRPr lang="en-US" sz="6000" b="1" dirty="0">
                <a:solidFill>
                  <a:schemeClr val="bg1"/>
                </a:solidFill>
              </a:endParaRPr>
            </a:p>
          </p:txBody>
        </p:sp>
      </p:grpSp>
      <p:grpSp>
        <p:nvGrpSpPr>
          <p:cNvPr id="21" name="Group 20"/>
          <p:cNvGrpSpPr/>
          <p:nvPr/>
        </p:nvGrpSpPr>
        <p:grpSpPr>
          <a:xfrm>
            <a:off x="604031" y="27171950"/>
            <a:ext cx="12318919" cy="3669605"/>
            <a:chOff x="27966265" y="17576827"/>
            <a:chExt cx="12318919" cy="3669605"/>
          </a:xfrm>
        </p:grpSpPr>
        <p:sp>
          <p:nvSpPr>
            <p:cNvPr id="27" name="TextBox 26"/>
            <p:cNvSpPr txBox="1"/>
            <p:nvPr/>
          </p:nvSpPr>
          <p:spPr>
            <a:xfrm>
              <a:off x="27966265" y="18249571"/>
              <a:ext cx="12318919" cy="29968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407557" tIns="203779" rIns="407557" bIns="203779" rtlCol="0">
              <a:spAutoFit/>
            </a:bodyPr>
            <a:lstStyle/>
            <a:p>
              <a:r>
                <a:rPr lang="en-US" sz="2800" dirty="0" smtClean="0"/>
                <a:t>              Funding </a:t>
              </a:r>
              <a:r>
                <a:rPr lang="en-US" sz="2800" dirty="0"/>
                <a:t>for this research was provided by the National Science Foundation </a:t>
              </a:r>
              <a:r>
                <a:rPr lang="en-US" sz="2800" dirty="0" smtClean="0"/>
                <a:t>through </a:t>
              </a:r>
              <a:r>
                <a:rPr lang="en-US" sz="2800" dirty="0"/>
                <a:t>the </a:t>
              </a:r>
              <a:r>
                <a:rPr lang="en-US" sz="2800" dirty="0" smtClean="0"/>
                <a:t>Back to the Future Research </a:t>
              </a:r>
              <a:r>
                <a:rPr lang="en-US" sz="2800" dirty="0"/>
                <a:t>Experience for Undergraduates (REU) </a:t>
              </a:r>
              <a:r>
                <a:rPr lang="en-US" sz="2800" dirty="0" smtClean="0"/>
                <a:t>program site DMR - 1157074. </a:t>
              </a:r>
              <a:r>
                <a:rPr lang="en-US" sz="2800" dirty="0"/>
                <a:t>A special thank you to advisor Dr. William </a:t>
              </a:r>
              <a:r>
                <a:rPr lang="en-US" sz="2800" dirty="0" smtClean="0"/>
                <a:t>Cross, </a:t>
              </a:r>
              <a:r>
                <a:rPr lang="en-US" sz="2800" dirty="0"/>
                <a:t>REU site director Dr. Michael </a:t>
              </a:r>
              <a:r>
                <a:rPr lang="en-US" sz="2800" dirty="0" smtClean="0"/>
                <a:t>West, and English professor </a:t>
              </a:r>
              <a:r>
                <a:rPr lang="en-US" sz="2800" dirty="0"/>
                <a:t>Dr. Alfred </a:t>
              </a:r>
              <a:r>
                <a:rPr lang="en-US" sz="2800" dirty="0" err="1" smtClean="0"/>
                <a:t>Boysen</a:t>
              </a:r>
              <a:r>
                <a:rPr lang="en-US" sz="2800" dirty="0" smtClean="0"/>
                <a:t> for their help and expertise in their respective fields.</a:t>
              </a:r>
            </a:p>
          </p:txBody>
        </p:sp>
        <p:sp>
          <p:nvSpPr>
            <p:cNvPr id="28" name="TextBox 27"/>
            <p:cNvSpPr txBox="1"/>
            <p:nvPr/>
          </p:nvSpPr>
          <p:spPr>
            <a:xfrm>
              <a:off x="30982487" y="17576827"/>
              <a:ext cx="6850824" cy="707886"/>
            </a:xfrm>
            <a:prstGeom prst="rect">
              <a:avLst/>
            </a:prstGeom>
            <a:solidFill>
              <a:schemeClr val="accent3"/>
            </a:solidFill>
          </p:spPr>
          <p:txBody>
            <a:bodyPr wrap="square" rtlCol="0">
              <a:spAutoFit/>
            </a:bodyPr>
            <a:lstStyle/>
            <a:p>
              <a:pPr algn="ctr"/>
              <a:r>
                <a:rPr lang="en-US" sz="4000" b="1" dirty="0" smtClean="0">
                  <a:solidFill>
                    <a:schemeClr val="bg1"/>
                  </a:solidFill>
                </a:rPr>
                <a:t>Acknowledgments</a:t>
              </a:r>
              <a:endParaRPr lang="en-US" sz="4000" b="1" dirty="0">
                <a:solidFill>
                  <a:schemeClr val="bg1"/>
                </a:solidFill>
              </a:endParaRPr>
            </a:p>
          </p:txBody>
        </p:sp>
      </p:grpSp>
      <p:grpSp>
        <p:nvGrpSpPr>
          <p:cNvPr id="1025" name="Group 1024"/>
          <p:cNvGrpSpPr/>
          <p:nvPr/>
        </p:nvGrpSpPr>
        <p:grpSpPr>
          <a:xfrm>
            <a:off x="1170432" y="16002000"/>
            <a:ext cx="2377440" cy="5074920"/>
            <a:chOff x="8480003" y="13851260"/>
            <a:chExt cx="2377440" cy="5074920"/>
          </a:xfrm>
        </p:grpSpPr>
        <p:pic>
          <p:nvPicPr>
            <p:cNvPr id="29" name="Picture 3" descr="C:\Users\Jonathon Hofer\Downloads\image (6).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3000" contrast="55000"/>
                      </a14:imgEffect>
                    </a14:imgLayer>
                  </a14:imgProps>
                </a:ext>
                <a:ext uri="{28A0092B-C50C-407E-A947-70E740481C1C}">
                  <a14:useLocalDpi xmlns:a14="http://schemas.microsoft.com/office/drawing/2010/main" val="0"/>
                </a:ext>
              </a:extLst>
            </a:blip>
            <a:srcRect l="27450" t="26372" r="24636" b="28478"/>
            <a:stretch/>
          </p:blipFill>
          <p:spPr bwMode="auto">
            <a:xfrm>
              <a:off x="8480003" y="13851260"/>
              <a:ext cx="237744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Jonathon Hofer\Downloads\image (7).jpe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8000" contrast="59000"/>
                      </a14:imgEffect>
                    </a14:imgLayer>
                  </a14:imgProps>
                </a:ext>
                <a:ext uri="{28A0092B-C50C-407E-A947-70E740481C1C}">
                  <a14:useLocalDpi xmlns:a14="http://schemas.microsoft.com/office/drawing/2010/main" val="0"/>
                </a:ext>
              </a:extLst>
            </a:blip>
            <a:srcRect l="27814" t="25453" r="27037" b="26634"/>
            <a:stretch/>
          </p:blipFill>
          <p:spPr bwMode="auto">
            <a:xfrm>
              <a:off x="8498291" y="16548740"/>
              <a:ext cx="2240280" cy="237744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1193635" y="21302048"/>
            <a:ext cx="11916526" cy="1661993"/>
          </a:xfrm>
          <a:prstGeom prst="rect">
            <a:avLst/>
          </a:prstGeom>
          <a:noFill/>
        </p:spPr>
        <p:txBody>
          <a:bodyPr wrap="square" rtlCol="0">
            <a:spAutoFit/>
          </a:bodyPr>
          <a:lstStyle/>
          <a:p>
            <a:r>
              <a:rPr lang="en-US" sz="3400" i="1" dirty="0" smtClean="0"/>
              <a:t>Figure 1 (above left): Obverse and reverse of ancient Roman coin to be investigated.</a:t>
            </a:r>
          </a:p>
          <a:p>
            <a:r>
              <a:rPr lang="en-US" sz="3400" i="1" dirty="0" smtClean="0"/>
              <a:t>Figure 2 (above right): Roman Empire at the height of conquest</a:t>
            </a:r>
            <a:endParaRPr lang="en-US" sz="3400" i="1" dirty="0"/>
          </a:p>
        </p:txBody>
      </p:sp>
      <p:grpSp>
        <p:nvGrpSpPr>
          <p:cNvPr id="2" name="Group 1"/>
          <p:cNvGrpSpPr/>
          <p:nvPr/>
        </p:nvGrpSpPr>
        <p:grpSpPr>
          <a:xfrm>
            <a:off x="604031" y="0"/>
            <a:ext cx="38585527" cy="4812743"/>
            <a:chOff x="670564" y="1366312"/>
            <a:chExt cx="38585527" cy="4812743"/>
          </a:xfrm>
        </p:grpSpPr>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4" y="2070351"/>
              <a:ext cx="35500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27322" y="2082383"/>
              <a:ext cx="352876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64483" y="1366312"/>
              <a:ext cx="29055119" cy="4812743"/>
            </a:xfrm>
            <a:prstGeom prst="rect">
              <a:avLst/>
            </a:prstGeom>
            <a:noFill/>
          </p:spPr>
          <p:txBody>
            <a:bodyPr wrap="square" lIns="407557" tIns="203779" rIns="407557" bIns="203779" rtlCol="0">
              <a:spAutoFit/>
            </a:bodyPr>
            <a:lstStyle/>
            <a:p>
              <a:pPr algn="ctr"/>
              <a:r>
                <a:rPr lang="en-US" b="1" dirty="0"/>
                <a:t>Compositional and Historical Assessment </a:t>
              </a:r>
              <a:r>
                <a:rPr lang="en-US" b="1" dirty="0" smtClean="0"/>
                <a:t>of Ancient </a:t>
              </a:r>
            </a:p>
            <a:p>
              <a:pPr algn="ctr"/>
              <a:r>
                <a:rPr lang="en-US" b="1" dirty="0" smtClean="0"/>
                <a:t>Roman Coins</a:t>
              </a:r>
            </a:p>
            <a:p>
              <a:pPr algn="ctr"/>
              <a:r>
                <a:rPr lang="en-US" sz="7200" b="1" dirty="0" smtClean="0"/>
                <a:t>Jonathon Hofer: University of Mary</a:t>
              </a:r>
            </a:p>
            <a:p>
              <a:pPr algn="ctr"/>
              <a:r>
                <a:rPr lang="en-US" sz="5400" dirty="0" smtClean="0"/>
                <a:t>Faculty Advisors: Dr. William Cross, Dr. Michael West</a:t>
              </a:r>
              <a:endParaRPr lang="en-US" sz="5400" dirty="0"/>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7070" y="2527551"/>
              <a:ext cx="309966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 name="Group 44"/>
          <p:cNvGrpSpPr/>
          <p:nvPr/>
        </p:nvGrpSpPr>
        <p:grpSpPr>
          <a:xfrm>
            <a:off x="27646663" y="25084307"/>
            <a:ext cx="11609747" cy="5616922"/>
            <a:chOff x="28141172" y="6928265"/>
            <a:chExt cx="11609747" cy="5616922"/>
          </a:xfrm>
        </p:grpSpPr>
        <p:sp>
          <p:nvSpPr>
            <p:cNvPr id="46" name="TextBox 45"/>
            <p:cNvSpPr txBox="1"/>
            <p:nvPr/>
          </p:nvSpPr>
          <p:spPr>
            <a:xfrm>
              <a:off x="28141172" y="7713095"/>
              <a:ext cx="11609747" cy="48320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742950" indent="-742950">
                <a:buAutoNum type="arabicPeriod"/>
              </a:pPr>
              <a:r>
                <a:rPr lang="en-US" sz="2800" dirty="0" smtClean="0"/>
                <a:t>Chase</a:t>
              </a:r>
              <a:r>
                <a:rPr lang="en-US" sz="2800" dirty="0"/>
                <a:t>, W. T., </a:t>
              </a:r>
              <a:r>
                <a:rPr lang="en-US" sz="2800" dirty="0" err="1"/>
                <a:t>Notis</a:t>
              </a:r>
              <a:r>
                <a:rPr lang="en-US" sz="2800" dirty="0"/>
                <a:t>, M., </a:t>
              </a:r>
              <a:r>
                <a:rPr lang="en-US" sz="2800" dirty="0" err="1"/>
                <a:t>Pelton</a:t>
              </a:r>
              <a:r>
                <a:rPr lang="en-US" sz="2800" dirty="0"/>
                <a:t>, A.D. New Eh-pH (</a:t>
              </a:r>
              <a:r>
                <a:rPr lang="en-US" sz="2800" dirty="0" err="1"/>
                <a:t>Pourbaix</a:t>
              </a:r>
              <a:r>
                <a:rPr lang="en-US" sz="2800" dirty="0"/>
                <a:t>) diagrams of the copper-tin system</a:t>
              </a:r>
              <a:r>
                <a:rPr lang="en-US" sz="2800" dirty="0" smtClean="0"/>
                <a:t>.</a:t>
              </a:r>
            </a:p>
            <a:p>
              <a:pPr marL="742950" indent="-742950">
                <a:buAutoNum type="arabicPeriod"/>
              </a:pPr>
              <a:r>
                <a:rPr lang="en-US" sz="2800" dirty="0" smtClean="0"/>
                <a:t>Craddock</a:t>
              </a:r>
              <a:r>
                <a:rPr lang="en-US" sz="2800" dirty="0"/>
                <a:t>, P. T. (2009). Metals II: Metalwork and coins. Scientific investigation of copies, fakes and forgeries. Oxford: Elsevier / Butterworth-Heinemann</a:t>
              </a:r>
              <a:r>
                <a:rPr lang="en-US" sz="2800" dirty="0" smtClean="0"/>
                <a:t>.</a:t>
              </a:r>
            </a:p>
            <a:p>
              <a:pPr marL="742950" indent="-742950">
                <a:buAutoNum type="arabicPeriod"/>
              </a:pPr>
              <a:r>
                <a:rPr lang="en-US" sz="2800" dirty="0"/>
                <a:t>Electrochemical reconstruction of a heavily corroded Tarentum </a:t>
              </a:r>
              <a:r>
                <a:rPr lang="en-US" sz="2800" dirty="0" err="1"/>
                <a:t>hemiobolus</a:t>
              </a:r>
              <a:r>
                <a:rPr lang="en-US" sz="2800" dirty="0"/>
                <a:t> silver coin: a study based on </a:t>
              </a:r>
              <a:r>
                <a:rPr lang="en-US" sz="2800" dirty="0" err="1"/>
                <a:t>microfocus</a:t>
              </a:r>
              <a:r>
                <a:rPr lang="en-US" sz="2800" dirty="0"/>
                <a:t> X-ray computed </a:t>
              </a:r>
              <a:r>
                <a:rPr lang="en-US" sz="2800" dirty="0" err="1"/>
                <a:t>microtomography</a:t>
              </a:r>
              <a:r>
                <a:rPr lang="en-US" sz="2800" dirty="0" smtClean="0"/>
                <a:t>.</a:t>
              </a:r>
            </a:p>
            <a:p>
              <a:pPr marL="742950" indent="-742950">
                <a:buAutoNum type="arabicPeriod"/>
              </a:pPr>
              <a:r>
                <a:rPr lang="en-US" sz="2800" dirty="0"/>
                <a:t>Roman Empire. (2014, July 20). </a:t>
              </a:r>
              <a:r>
                <a:rPr lang="en-US" sz="2800" dirty="0" smtClean="0"/>
                <a:t>Wikipedia</a:t>
              </a:r>
              <a:r>
                <a:rPr lang="en-US" sz="2800" dirty="0"/>
                <a:t>, The Free </a:t>
              </a:r>
              <a:r>
                <a:rPr lang="en-US" sz="2800" dirty="0" smtClean="0"/>
                <a:t>Encyclopedia. http</a:t>
              </a:r>
              <a:r>
                <a:rPr lang="en-US" sz="2800" dirty="0"/>
                <a:t>://</a:t>
              </a:r>
              <a:r>
                <a:rPr lang="en-US" sz="2800" dirty="0" smtClean="0"/>
                <a:t>en.wikipedia.org/w/index.php?title=Roman_Empire&amp;oldid=617745781.</a:t>
              </a:r>
            </a:p>
          </p:txBody>
        </p:sp>
        <p:sp>
          <p:nvSpPr>
            <p:cNvPr id="47" name="TextBox 46"/>
            <p:cNvSpPr txBox="1"/>
            <p:nvPr/>
          </p:nvSpPr>
          <p:spPr>
            <a:xfrm>
              <a:off x="30520633" y="6928265"/>
              <a:ext cx="6850824" cy="707886"/>
            </a:xfrm>
            <a:prstGeom prst="rect">
              <a:avLst/>
            </a:prstGeom>
            <a:solidFill>
              <a:schemeClr val="accent3"/>
            </a:solidFill>
          </p:spPr>
          <p:txBody>
            <a:bodyPr wrap="square" rtlCol="0">
              <a:spAutoFit/>
            </a:bodyPr>
            <a:lstStyle/>
            <a:p>
              <a:pPr algn="ctr"/>
              <a:r>
                <a:rPr lang="en-US" sz="4000" b="1" dirty="0" smtClean="0">
                  <a:solidFill>
                    <a:schemeClr val="bg1"/>
                  </a:solidFill>
                </a:rPr>
                <a:t>References</a:t>
              </a:r>
              <a:endParaRPr lang="en-US" sz="4000" b="1" dirty="0">
                <a:solidFill>
                  <a:schemeClr val="bg1"/>
                </a:solidFill>
              </a:endParaRPr>
            </a:p>
          </p:txBody>
        </p:sp>
      </p:grpSp>
      <p:pic>
        <p:nvPicPr>
          <p:cNvPr id="3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73208" y="11280987"/>
            <a:ext cx="6902572" cy="590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15279" y="11280988"/>
            <a:ext cx="5821916" cy="570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7430865" y="17316158"/>
            <a:ext cx="12406329" cy="1661993"/>
          </a:xfrm>
          <a:prstGeom prst="rect">
            <a:avLst/>
          </a:prstGeom>
          <a:noFill/>
        </p:spPr>
        <p:txBody>
          <a:bodyPr wrap="square" rtlCol="0">
            <a:spAutoFit/>
          </a:bodyPr>
          <a:lstStyle/>
          <a:p>
            <a:r>
              <a:rPr lang="en-US" sz="3400" i="1" dirty="0" smtClean="0"/>
              <a:t>Figure </a:t>
            </a:r>
            <a:r>
              <a:rPr lang="en-US" sz="3400" i="1" dirty="0"/>
              <a:t>7</a:t>
            </a:r>
            <a:r>
              <a:rPr lang="en-US" sz="3400" i="1" dirty="0" smtClean="0"/>
              <a:t> (above left): </a:t>
            </a:r>
            <a:r>
              <a:rPr lang="en-US" sz="3400" i="1" dirty="0"/>
              <a:t>Eh-pH diagram </a:t>
            </a:r>
            <a:r>
              <a:rPr lang="en-US" sz="3400" i="1" dirty="0" smtClean="0"/>
              <a:t>for the Cu-Sn-CO</a:t>
            </a:r>
            <a:r>
              <a:rPr lang="en-US" sz="3400" i="1" baseline="-25000" dirty="0" smtClean="0"/>
              <a:t>2</a:t>
            </a:r>
            <a:r>
              <a:rPr lang="en-US" sz="3400" i="1" dirty="0" smtClean="0"/>
              <a:t>-H</a:t>
            </a:r>
            <a:r>
              <a:rPr lang="en-US" sz="3600" i="1" baseline="-25000" dirty="0" smtClean="0"/>
              <a:t>2</a:t>
            </a:r>
            <a:r>
              <a:rPr lang="en-US" sz="3400" i="1" dirty="0" smtClean="0"/>
              <a:t>O system</a:t>
            </a:r>
          </a:p>
          <a:p>
            <a:r>
              <a:rPr lang="en-US" sz="3400" i="1" dirty="0" smtClean="0"/>
              <a:t>Figure 8 (above right): Environments represented on the Eh-pH diagram</a:t>
            </a:r>
            <a:endParaRPr lang="en-US" sz="3400" i="1" dirty="0"/>
          </a:p>
        </p:txBody>
      </p:sp>
      <p:grpSp>
        <p:nvGrpSpPr>
          <p:cNvPr id="39" name="Group 38"/>
          <p:cNvGrpSpPr/>
          <p:nvPr/>
        </p:nvGrpSpPr>
        <p:grpSpPr>
          <a:xfrm>
            <a:off x="13585981" y="11836568"/>
            <a:ext cx="13223601" cy="18642277"/>
            <a:chOff x="13567177" y="2430333"/>
            <a:chExt cx="13223601" cy="18642277"/>
          </a:xfrm>
        </p:grpSpPr>
        <p:grpSp>
          <p:nvGrpSpPr>
            <p:cNvPr id="13" name="Group 12"/>
            <p:cNvGrpSpPr/>
            <p:nvPr/>
          </p:nvGrpSpPr>
          <p:grpSpPr>
            <a:xfrm>
              <a:off x="13828356" y="2430333"/>
              <a:ext cx="12552577" cy="10327937"/>
              <a:chOff x="14046199" y="1018488"/>
              <a:chExt cx="12552577" cy="10327937"/>
            </a:xfrm>
          </p:grpSpPr>
          <p:sp>
            <p:nvSpPr>
              <p:cNvPr id="3" name="TextBox 2"/>
              <p:cNvSpPr txBox="1"/>
              <p:nvPr/>
            </p:nvSpPr>
            <p:spPr>
              <a:xfrm>
                <a:off x="14046199" y="8176326"/>
                <a:ext cx="12552577" cy="31700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571500" indent="-571500">
                  <a:buFont typeface="Arial" panose="020B0604020202020204" pitchFamily="34" charset="0"/>
                  <a:buChar char="•"/>
                </a:pPr>
                <a:r>
                  <a:rPr lang="en-US" sz="4000" dirty="0"/>
                  <a:t>Figure </a:t>
                </a:r>
                <a:r>
                  <a:rPr lang="en-US" sz="4000" dirty="0" smtClean="0"/>
                  <a:t>4 </a:t>
                </a:r>
                <a:r>
                  <a:rPr lang="en-US" sz="4000" dirty="0"/>
                  <a:t>appears to be a date inscription which can be compared to date of the coin based on its  metal composition and  corrosion. </a:t>
                </a:r>
              </a:p>
              <a:p>
                <a:pPr marL="571500" indent="-571500">
                  <a:buFont typeface="Arial" panose="020B0604020202020204" pitchFamily="34" charset="0"/>
                  <a:buChar char="•"/>
                </a:pPr>
                <a:r>
                  <a:rPr lang="en-US" sz="4000" dirty="0" smtClean="0"/>
                  <a:t>Figures 5 and </a:t>
                </a:r>
                <a:r>
                  <a:rPr lang="en-US" sz="4000" dirty="0"/>
                  <a:t>6</a:t>
                </a:r>
                <a:r>
                  <a:rPr lang="en-US" sz="4000" dirty="0" smtClean="0"/>
                  <a:t> give a more detailed view of the coin’s characteristics.</a:t>
                </a:r>
              </a:p>
            </p:txBody>
          </p:sp>
          <p:sp>
            <p:nvSpPr>
              <p:cNvPr id="5" name="TextBox 4"/>
              <p:cNvSpPr txBox="1"/>
              <p:nvPr/>
            </p:nvSpPr>
            <p:spPr>
              <a:xfrm>
                <a:off x="16976548" y="1018488"/>
                <a:ext cx="6096000" cy="1015663"/>
              </a:xfrm>
              <a:prstGeom prst="rect">
                <a:avLst/>
              </a:prstGeom>
              <a:solidFill>
                <a:schemeClr val="accent3"/>
              </a:solidFill>
            </p:spPr>
            <p:txBody>
              <a:bodyPr wrap="square" rtlCol="0">
                <a:spAutoFit/>
              </a:bodyPr>
              <a:lstStyle/>
              <a:p>
                <a:pPr algn="ctr"/>
                <a:r>
                  <a:rPr lang="en-US" sz="6000" b="1" dirty="0" smtClean="0">
                    <a:solidFill>
                      <a:schemeClr val="bg1"/>
                    </a:solidFill>
                  </a:rPr>
                  <a:t>Results</a:t>
                </a:r>
                <a:endParaRPr lang="en-US" sz="6000" b="1" dirty="0">
                  <a:solidFill>
                    <a:schemeClr val="bg1"/>
                  </a:solidFill>
                </a:endParaRPr>
              </a:p>
            </p:txBody>
          </p:sp>
        </p:grpSp>
        <p:grpSp>
          <p:nvGrpSpPr>
            <p:cNvPr id="14" name="Group 13"/>
            <p:cNvGrpSpPr/>
            <p:nvPr/>
          </p:nvGrpSpPr>
          <p:grpSpPr>
            <a:xfrm>
              <a:off x="13567177" y="12996565"/>
              <a:ext cx="6400800" cy="8054222"/>
              <a:chOff x="14652486" y="10774718"/>
              <a:chExt cx="6400800" cy="8054222"/>
            </a:xfrm>
          </p:grpSpPr>
          <p:pic>
            <p:nvPicPr>
              <p:cNvPr id="8"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10114" t="7381" r="8979" b="8294"/>
              <a:stretch/>
            </p:blipFill>
            <p:spPr bwMode="auto">
              <a:xfrm>
                <a:off x="14652486" y="10774718"/>
                <a:ext cx="6400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5102046" y="17166947"/>
                <a:ext cx="5501680" cy="1661993"/>
              </a:xfrm>
              <a:prstGeom prst="rect">
                <a:avLst/>
              </a:prstGeom>
              <a:noFill/>
              <a:ln>
                <a:noFill/>
              </a:ln>
            </p:spPr>
            <p:txBody>
              <a:bodyPr wrap="square" rtlCol="0">
                <a:spAutoFit/>
              </a:bodyPr>
              <a:lstStyle/>
              <a:p>
                <a:r>
                  <a:rPr lang="en-US" sz="3400" i="1" dirty="0"/>
                  <a:t>Figure </a:t>
                </a:r>
                <a:r>
                  <a:rPr lang="en-US" sz="3400" i="1" dirty="0" smtClean="0"/>
                  <a:t>5: </a:t>
                </a:r>
                <a:r>
                  <a:rPr lang="en-US" sz="3400" i="1" dirty="0"/>
                  <a:t>3D image of </a:t>
                </a:r>
                <a:r>
                  <a:rPr lang="en-US" sz="3400" i="1" dirty="0" smtClean="0"/>
                  <a:t>obverse </a:t>
                </a:r>
                <a:r>
                  <a:rPr lang="en-US" sz="3400" i="1" dirty="0"/>
                  <a:t>of </a:t>
                </a:r>
                <a:r>
                  <a:rPr lang="en-US" sz="3400" i="1" dirty="0" smtClean="0"/>
                  <a:t>coin compiled </a:t>
                </a:r>
                <a:r>
                  <a:rPr lang="en-US" sz="3400" i="1" dirty="0"/>
                  <a:t>from micro CT</a:t>
                </a:r>
              </a:p>
            </p:txBody>
          </p:sp>
        </p:grpSp>
        <p:grpSp>
          <p:nvGrpSpPr>
            <p:cNvPr id="32" name="Group 31"/>
            <p:cNvGrpSpPr/>
            <p:nvPr/>
          </p:nvGrpSpPr>
          <p:grpSpPr>
            <a:xfrm>
              <a:off x="20389978" y="12987994"/>
              <a:ext cx="6400800" cy="8084616"/>
              <a:chOff x="24609303" y="10527448"/>
              <a:chExt cx="6400800" cy="8084616"/>
            </a:xfrm>
          </p:grpSpPr>
          <p:pic>
            <p:nvPicPr>
              <p:cNvPr id="1030" name="Picture 6"/>
              <p:cNvPicPr>
                <a:picLocks noChangeAspect="1" noChangeArrowheads="1"/>
              </p:cNvPicPr>
              <p:nvPr/>
            </p:nvPicPr>
            <p:blipFill rotWithShape="1">
              <a:blip r:embed="rId14">
                <a:extLst>
                  <a:ext uri="{28A0092B-C50C-407E-A947-70E740481C1C}">
                    <a14:useLocalDpi xmlns:a14="http://schemas.microsoft.com/office/drawing/2010/main" val="0"/>
                  </a:ext>
                </a:extLst>
              </a:blip>
              <a:srcRect l="14302" t="10351" r="13798" b="11079"/>
              <a:stretch/>
            </p:blipFill>
            <p:spPr bwMode="auto">
              <a:xfrm>
                <a:off x="24609303" y="10527448"/>
                <a:ext cx="6400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4809795" y="16950071"/>
                <a:ext cx="5999816" cy="1661993"/>
              </a:xfrm>
              <a:prstGeom prst="rect">
                <a:avLst/>
              </a:prstGeom>
              <a:noFill/>
              <a:ln>
                <a:noFill/>
              </a:ln>
            </p:spPr>
            <p:txBody>
              <a:bodyPr wrap="square" rtlCol="0">
                <a:spAutoFit/>
              </a:bodyPr>
              <a:lstStyle/>
              <a:p>
                <a:r>
                  <a:rPr lang="en-US" sz="3400" i="1" dirty="0"/>
                  <a:t>Figure </a:t>
                </a:r>
                <a:r>
                  <a:rPr lang="en-US" sz="3400" i="1" dirty="0" smtClean="0"/>
                  <a:t>6: </a:t>
                </a:r>
                <a:r>
                  <a:rPr lang="en-US" sz="3400" i="1" dirty="0"/>
                  <a:t>Z-axis image of coin reverse showing two soldiers and a single podium</a:t>
                </a:r>
              </a:p>
            </p:txBody>
          </p:sp>
        </p:grpSp>
        <p:grpSp>
          <p:nvGrpSpPr>
            <p:cNvPr id="37" name="Group 36"/>
            <p:cNvGrpSpPr/>
            <p:nvPr/>
          </p:nvGrpSpPr>
          <p:grpSpPr>
            <a:xfrm>
              <a:off x="14617862" y="3793807"/>
              <a:ext cx="11018520" cy="5524266"/>
              <a:chOff x="14690987" y="4169387"/>
              <a:chExt cx="11018520" cy="5524266"/>
            </a:xfrm>
          </p:grpSpPr>
          <p:pic>
            <p:nvPicPr>
              <p:cNvPr id="1031" name="Picture 7"/>
              <p:cNvPicPr>
                <a:picLocks noChangeAspect="1" noChangeArrowheads="1"/>
              </p:cNvPicPr>
              <p:nvPr/>
            </p:nvPicPr>
            <p:blipFill rotWithShape="1">
              <a:blip r:embed="rId15">
                <a:extLst>
                  <a:ext uri="{28A0092B-C50C-407E-A947-70E740481C1C}">
                    <a14:useLocalDpi xmlns:a14="http://schemas.microsoft.com/office/drawing/2010/main" val="0"/>
                  </a:ext>
                </a:extLst>
              </a:blip>
              <a:srcRect l="14464" r="15074" b="35115"/>
              <a:stretch/>
            </p:blipFill>
            <p:spPr bwMode="auto">
              <a:xfrm rot="10800000">
                <a:off x="15860438" y="5308160"/>
                <a:ext cx="8679620" cy="438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14690987" y="4169387"/>
                <a:ext cx="11018520" cy="1138773"/>
              </a:xfrm>
              <a:prstGeom prst="rect">
                <a:avLst/>
              </a:prstGeom>
              <a:noFill/>
              <a:ln>
                <a:noFill/>
              </a:ln>
            </p:spPr>
            <p:txBody>
              <a:bodyPr wrap="square" rtlCol="0">
                <a:spAutoFit/>
              </a:bodyPr>
              <a:lstStyle/>
              <a:p>
                <a:r>
                  <a:rPr lang="en-US" sz="3400" i="1" dirty="0"/>
                  <a:t>Figure 4</a:t>
                </a:r>
                <a:r>
                  <a:rPr lang="en-US" sz="3400" i="1" dirty="0" smtClean="0"/>
                  <a:t> (below): Magnified letters </a:t>
                </a:r>
                <a:r>
                  <a:rPr lang="en-US" sz="3400" i="1" dirty="0"/>
                  <a:t>inscribed beneath the soldiers and podium of reverse side</a:t>
                </a:r>
              </a:p>
            </p:txBody>
          </p:sp>
          <p:cxnSp>
            <p:nvCxnSpPr>
              <p:cNvPr id="7" name="Straight Arrow Connector 6"/>
              <p:cNvCxnSpPr/>
              <p:nvPr/>
            </p:nvCxnSpPr>
            <p:spPr>
              <a:xfrm flipV="1">
                <a:off x="17575053" y="7957180"/>
                <a:ext cx="796280" cy="976356"/>
              </a:xfrm>
              <a:prstGeom prst="straightConnector1">
                <a:avLst/>
              </a:prstGeom>
              <a:ln w="44450">
                <a:solidFill>
                  <a:srgbClr val="FFFF00"/>
                </a:solidFill>
                <a:tailEnd type="arrow"/>
              </a:ln>
            </p:spPr>
            <p:style>
              <a:lnRef idx="3">
                <a:schemeClr val="accent6"/>
              </a:lnRef>
              <a:fillRef idx="0">
                <a:schemeClr val="accent6"/>
              </a:fillRef>
              <a:effectRef idx="2">
                <a:schemeClr val="accent6"/>
              </a:effectRef>
              <a:fontRef idx="minor">
                <a:schemeClr val="tx1"/>
              </a:fontRef>
            </p:style>
          </p:cxnSp>
          <p:sp>
            <p:nvSpPr>
              <p:cNvPr id="33" name="TextBox 32"/>
              <p:cNvSpPr txBox="1"/>
              <p:nvPr/>
            </p:nvSpPr>
            <p:spPr>
              <a:xfrm>
                <a:off x="16107524" y="8933536"/>
                <a:ext cx="2562753" cy="707886"/>
              </a:xfrm>
              <a:prstGeom prst="rect">
                <a:avLst/>
              </a:prstGeom>
              <a:noFill/>
              <a:ln>
                <a:noFill/>
              </a:ln>
            </p:spPr>
            <p:txBody>
              <a:bodyPr wrap="square" rtlCol="0">
                <a:spAutoFit/>
              </a:bodyPr>
              <a:lstStyle/>
              <a:p>
                <a:r>
                  <a:rPr lang="en-US" sz="4000" dirty="0" smtClean="0">
                    <a:solidFill>
                      <a:srgbClr val="FFFF00"/>
                    </a:solidFill>
                  </a:rPr>
                  <a:t>Lettering</a:t>
                </a:r>
                <a:endParaRPr lang="en-US" sz="4000" dirty="0">
                  <a:solidFill>
                    <a:srgbClr val="FFFF00"/>
                  </a:solidFill>
                </a:endParaRPr>
              </a:p>
            </p:txBody>
          </p:sp>
        </p:grpSp>
      </p:grpSp>
      <p:pic>
        <p:nvPicPr>
          <p:cNvPr id="38"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73119" y="16086467"/>
            <a:ext cx="8557481" cy="520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22346419" y="6155399"/>
            <a:ext cx="4278635" cy="1138773"/>
          </a:xfrm>
          <a:prstGeom prst="rect">
            <a:avLst/>
          </a:prstGeom>
          <a:noFill/>
        </p:spPr>
        <p:txBody>
          <a:bodyPr wrap="square" rtlCol="0">
            <a:spAutoFit/>
          </a:bodyPr>
          <a:lstStyle/>
          <a:p>
            <a:r>
              <a:rPr lang="en-US" sz="3400" i="1" dirty="0" smtClean="0"/>
              <a:t>Figure 3: Large field of view of coin in scanner</a:t>
            </a:r>
            <a:endParaRPr lang="en-US" sz="3400" i="1" dirty="0"/>
          </a:p>
        </p:txBody>
      </p:sp>
    </p:spTree>
    <p:extLst>
      <p:ext uri="{BB962C8B-B14F-4D97-AF65-F5344CB8AC3E}">
        <p14:creationId xmlns:p14="http://schemas.microsoft.com/office/powerpoint/2010/main" val="949493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Mines">
      <a:dk1>
        <a:sysClr val="windowText" lastClr="000000"/>
      </a:dk1>
      <a:lt1>
        <a:sysClr val="window" lastClr="FFFFFF"/>
      </a:lt1>
      <a:dk2>
        <a:srgbClr val="303030"/>
      </a:dk2>
      <a:lt2>
        <a:srgbClr val="DEDEE0"/>
      </a:lt2>
      <a:accent1>
        <a:srgbClr val="002060"/>
      </a:accent1>
      <a:accent2>
        <a:srgbClr val="002060"/>
      </a:accent2>
      <a:accent3>
        <a:srgbClr val="0070C0"/>
      </a:accent3>
      <a:accent4>
        <a:srgbClr val="002060"/>
      </a:accent4>
      <a:accent5>
        <a:srgbClr val="0070C0"/>
      </a:accent5>
      <a:accent6>
        <a:srgbClr val="0070C0"/>
      </a:accent6>
      <a:hlink>
        <a:srgbClr val="00206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3688</TotalTime>
  <Words>674</Words>
  <Application>Microsoft Office PowerPoint</Application>
  <PresentationFormat>Custom</PresentationFormat>
  <Paragraphs>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NewsPrint</vt:lpstr>
      <vt:lpstr>PowerPoint Presentation</vt:lpstr>
    </vt:vector>
  </TitlesOfParts>
  <Company>USNA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72</cp:revision>
  <dcterms:created xsi:type="dcterms:W3CDTF">2014-06-26T14:44:40Z</dcterms:created>
  <dcterms:modified xsi:type="dcterms:W3CDTF">2014-07-28T21:40:52Z</dcterms:modified>
</cp:coreProperties>
</file>