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0233600" cy="31089600"/>
  <p:notesSz cx="6858000" cy="9144000"/>
  <p:defaultTextStyle>
    <a:defPPr>
      <a:defRPr lang="en-US"/>
    </a:defPPr>
    <a:lvl1pPr marL="0" algn="l" defTabSz="3423514" rtl="0" eaLnBrk="1" latinLnBrk="0" hangingPunct="1">
      <a:defRPr sz="6739" kern="1200">
        <a:solidFill>
          <a:schemeClr val="tx1"/>
        </a:solidFill>
        <a:latin typeface="+mn-lt"/>
        <a:ea typeface="+mn-ea"/>
        <a:cs typeface="+mn-cs"/>
      </a:defRPr>
    </a:lvl1pPr>
    <a:lvl2pPr marL="1711757" algn="l" defTabSz="3423514" rtl="0" eaLnBrk="1" latinLnBrk="0" hangingPunct="1">
      <a:defRPr sz="6739" kern="1200">
        <a:solidFill>
          <a:schemeClr val="tx1"/>
        </a:solidFill>
        <a:latin typeface="+mn-lt"/>
        <a:ea typeface="+mn-ea"/>
        <a:cs typeface="+mn-cs"/>
      </a:defRPr>
    </a:lvl2pPr>
    <a:lvl3pPr marL="3423514" algn="l" defTabSz="3423514" rtl="0" eaLnBrk="1" latinLnBrk="0" hangingPunct="1">
      <a:defRPr sz="6739" kern="1200">
        <a:solidFill>
          <a:schemeClr val="tx1"/>
        </a:solidFill>
        <a:latin typeface="+mn-lt"/>
        <a:ea typeface="+mn-ea"/>
        <a:cs typeface="+mn-cs"/>
      </a:defRPr>
    </a:lvl3pPr>
    <a:lvl4pPr marL="5135270" algn="l" defTabSz="3423514" rtl="0" eaLnBrk="1" latinLnBrk="0" hangingPunct="1">
      <a:defRPr sz="6739" kern="1200">
        <a:solidFill>
          <a:schemeClr val="tx1"/>
        </a:solidFill>
        <a:latin typeface="+mn-lt"/>
        <a:ea typeface="+mn-ea"/>
        <a:cs typeface="+mn-cs"/>
      </a:defRPr>
    </a:lvl4pPr>
    <a:lvl5pPr marL="6847027" algn="l" defTabSz="3423514" rtl="0" eaLnBrk="1" latinLnBrk="0" hangingPunct="1">
      <a:defRPr sz="6739" kern="1200">
        <a:solidFill>
          <a:schemeClr val="tx1"/>
        </a:solidFill>
        <a:latin typeface="+mn-lt"/>
        <a:ea typeface="+mn-ea"/>
        <a:cs typeface="+mn-cs"/>
      </a:defRPr>
    </a:lvl5pPr>
    <a:lvl6pPr marL="8558784" algn="l" defTabSz="3423514" rtl="0" eaLnBrk="1" latinLnBrk="0" hangingPunct="1">
      <a:defRPr sz="6739" kern="1200">
        <a:solidFill>
          <a:schemeClr val="tx1"/>
        </a:solidFill>
        <a:latin typeface="+mn-lt"/>
        <a:ea typeface="+mn-ea"/>
        <a:cs typeface="+mn-cs"/>
      </a:defRPr>
    </a:lvl6pPr>
    <a:lvl7pPr marL="10270541" algn="l" defTabSz="3423514" rtl="0" eaLnBrk="1" latinLnBrk="0" hangingPunct="1">
      <a:defRPr sz="6739" kern="1200">
        <a:solidFill>
          <a:schemeClr val="tx1"/>
        </a:solidFill>
        <a:latin typeface="+mn-lt"/>
        <a:ea typeface="+mn-ea"/>
        <a:cs typeface="+mn-cs"/>
      </a:defRPr>
    </a:lvl7pPr>
    <a:lvl8pPr marL="11982298" algn="l" defTabSz="3423514" rtl="0" eaLnBrk="1" latinLnBrk="0" hangingPunct="1">
      <a:defRPr sz="6739" kern="1200">
        <a:solidFill>
          <a:schemeClr val="tx1"/>
        </a:solidFill>
        <a:latin typeface="+mn-lt"/>
        <a:ea typeface="+mn-ea"/>
        <a:cs typeface="+mn-cs"/>
      </a:defRPr>
    </a:lvl8pPr>
    <a:lvl9pPr marL="13694054" algn="l" defTabSz="3423514" rtl="0" eaLnBrk="1" latinLnBrk="0" hangingPunct="1">
      <a:defRPr sz="673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24" autoAdjust="0"/>
    <p:restoredTop sz="94660"/>
  </p:normalViewPr>
  <p:slideViewPr>
    <p:cSldViewPr snapToGrid="0">
      <p:cViewPr>
        <p:scale>
          <a:sx n="25" d="100"/>
          <a:sy n="25" d="100"/>
        </p:scale>
        <p:origin x="10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088045"/>
            <a:ext cx="34198560" cy="10823787"/>
          </a:xfrm>
        </p:spPr>
        <p:txBody>
          <a:bodyPr anchor="b"/>
          <a:lstStyle>
            <a:lvl1pPr algn="ctr">
              <a:defRPr sz="26400"/>
            </a:lvl1pPr>
          </a:lstStyle>
          <a:p>
            <a:r>
              <a:rPr lang="en-US" smtClean="0"/>
              <a:t>Click to edit Master title style</a:t>
            </a:r>
            <a:endParaRPr lang="en-US" dirty="0"/>
          </a:p>
        </p:txBody>
      </p:sp>
      <p:sp>
        <p:nvSpPr>
          <p:cNvPr id="3" name="Subtitle 2"/>
          <p:cNvSpPr>
            <a:spLocks noGrp="1"/>
          </p:cNvSpPr>
          <p:nvPr>
            <p:ph type="subTitle" idx="1"/>
          </p:nvPr>
        </p:nvSpPr>
        <p:spPr>
          <a:xfrm>
            <a:off x="5029200" y="16329239"/>
            <a:ext cx="30175200" cy="7506121"/>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58ACE4-4708-4B43-BEBD-E41ED6DF9BA7}" type="datetimeFigureOut">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35DCD-587B-4970-B8DB-5FD768151C78}" type="slidenum">
              <a:rPr lang="en-US" smtClean="0"/>
              <a:t>‹#›</a:t>
            </a:fld>
            <a:endParaRPr lang="en-US"/>
          </a:p>
        </p:txBody>
      </p:sp>
    </p:spTree>
    <p:extLst>
      <p:ext uri="{BB962C8B-B14F-4D97-AF65-F5344CB8AC3E}">
        <p14:creationId xmlns:p14="http://schemas.microsoft.com/office/powerpoint/2010/main" val="944285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58ACE4-4708-4B43-BEBD-E41ED6DF9BA7}" type="datetimeFigureOut">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35DCD-587B-4970-B8DB-5FD768151C78}" type="slidenum">
              <a:rPr lang="en-US" smtClean="0"/>
              <a:t>‹#›</a:t>
            </a:fld>
            <a:endParaRPr lang="en-US"/>
          </a:p>
        </p:txBody>
      </p:sp>
    </p:spTree>
    <p:extLst>
      <p:ext uri="{BB962C8B-B14F-4D97-AF65-F5344CB8AC3E}">
        <p14:creationId xmlns:p14="http://schemas.microsoft.com/office/powerpoint/2010/main" val="3217961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655233"/>
            <a:ext cx="8675370" cy="263469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766062" y="1655233"/>
            <a:ext cx="25523190" cy="263469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58ACE4-4708-4B43-BEBD-E41ED6DF9BA7}" type="datetimeFigureOut">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35DCD-587B-4970-B8DB-5FD768151C78}" type="slidenum">
              <a:rPr lang="en-US" smtClean="0"/>
              <a:t>‹#›</a:t>
            </a:fld>
            <a:endParaRPr lang="en-US"/>
          </a:p>
        </p:txBody>
      </p:sp>
    </p:spTree>
    <p:extLst>
      <p:ext uri="{BB962C8B-B14F-4D97-AF65-F5344CB8AC3E}">
        <p14:creationId xmlns:p14="http://schemas.microsoft.com/office/powerpoint/2010/main" val="2694169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58ACE4-4708-4B43-BEBD-E41ED6DF9BA7}" type="datetimeFigureOut">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35DCD-587B-4970-B8DB-5FD768151C78}" type="slidenum">
              <a:rPr lang="en-US" smtClean="0"/>
              <a:t>‹#›</a:t>
            </a:fld>
            <a:endParaRPr lang="en-US"/>
          </a:p>
        </p:txBody>
      </p:sp>
    </p:spTree>
    <p:extLst>
      <p:ext uri="{BB962C8B-B14F-4D97-AF65-F5344CB8AC3E}">
        <p14:creationId xmlns:p14="http://schemas.microsoft.com/office/powerpoint/2010/main" val="207775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7750819"/>
            <a:ext cx="34701480" cy="12932408"/>
          </a:xfrm>
        </p:spPr>
        <p:txBody>
          <a:bodyPr anchor="b"/>
          <a:lstStyle>
            <a:lvl1pPr>
              <a:defRPr sz="26400"/>
            </a:lvl1pPr>
          </a:lstStyle>
          <a:p>
            <a:r>
              <a:rPr lang="en-US" smtClean="0"/>
              <a:t>Click to edit Master title style</a:t>
            </a:r>
            <a:endParaRPr lang="en-US" dirty="0"/>
          </a:p>
        </p:txBody>
      </p:sp>
      <p:sp>
        <p:nvSpPr>
          <p:cNvPr id="3" name="Text Placeholder 2"/>
          <p:cNvSpPr>
            <a:spLocks noGrp="1"/>
          </p:cNvSpPr>
          <p:nvPr>
            <p:ph type="body" idx="1"/>
          </p:nvPr>
        </p:nvSpPr>
        <p:spPr>
          <a:xfrm>
            <a:off x="2745107" y="20805572"/>
            <a:ext cx="34701480" cy="680084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58ACE4-4708-4B43-BEBD-E41ED6DF9BA7}" type="datetimeFigureOut">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35DCD-587B-4970-B8DB-5FD768151C78}" type="slidenum">
              <a:rPr lang="en-US" smtClean="0"/>
              <a:t>‹#›</a:t>
            </a:fld>
            <a:endParaRPr lang="en-US"/>
          </a:p>
        </p:txBody>
      </p:sp>
    </p:spTree>
    <p:extLst>
      <p:ext uri="{BB962C8B-B14F-4D97-AF65-F5344CB8AC3E}">
        <p14:creationId xmlns:p14="http://schemas.microsoft.com/office/powerpoint/2010/main" val="567890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66060" y="8276166"/>
            <a:ext cx="17099280" cy="197260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0368260" y="8276166"/>
            <a:ext cx="17099280" cy="197260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58ACE4-4708-4B43-BEBD-E41ED6DF9BA7}" type="datetimeFigureOut">
              <a:rPr lang="en-US" smtClean="0"/>
              <a:t>7/22/2014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35DCD-587B-4970-B8DB-5FD768151C78}" type="slidenum">
              <a:rPr lang="en-US" smtClean="0"/>
              <a:t>‹#›</a:t>
            </a:fld>
            <a:endParaRPr lang="en-US"/>
          </a:p>
        </p:txBody>
      </p:sp>
    </p:spTree>
    <p:extLst>
      <p:ext uri="{BB962C8B-B14F-4D97-AF65-F5344CB8AC3E}">
        <p14:creationId xmlns:p14="http://schemas.microsoft.com/office/powerpoint/2010/main" val="97104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655240"/>
            <a:ext cx="34701480" cy="60092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771305" y="7621272"/>
            <a:ext cx="17020696" cy="373506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smtClean="0"/>
              <a:t>Click to edit Master text styles</a:t>
            </a:r>
          </a:p>
        </p:txBody>
      </p:sp>
      <p:sp>
        <p:nvSpPr>
          <p:cNvPr id="4" name="Content Placeholder 3"/>
          <p:cNvSpPr>
            <a:spLocks noGrp="1"/>
          </p:cNvSpPr>
          <p:nvPr>
            <p:ph sz="half" idx="2"/>
          </p:nvPr>
        </p:nvSpPr>
        <p:spPr>
          <a:xfrm>
            <a:off x="2771305" y="11356340"/>
            <a:ext cx="17020696" cy="167034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0368262" y="7621272"/>
            <a:ext cx="17104520" cy="373506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smtClean="0"/>
              <a:t>Click to edit Master text styles</a:t>
            </a:r>
          </a:p>
        </p:txBody>
      </p:sp>
      <p:sp>
        <p:nvSpPr>
          <p:cNvPr id="6" name="Content Placeholder 5"/>
          <p:cNvSpPr>
            <a:spLocks noGrp="1"/>
          </p:cNvSpPr>
          <p:nvPr>
            <p:ph sz="quarter" idx="4"/>
          </p:nvPr>
        </p:nvSpPr>
        <p:spPr>
          <a:xfrm>
            <a:off x="20368262" y="11356340"/>
            <a:ext cx="17104520" cy="167034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58ACE4-4708-4B43-BEBD-E41ED6DF9BA7}" type="datetimeFigureOut">
              <a:rPr lang="en-US" smtClean="0"/>
              <a:t>7/22/2014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D35DCD-587B-4970-B8DB-5FD768151C78}" type="slidenum">
              <a:rPr lang="en-US" smtClean="0"/>
              <a:t>‹#›</a:t>
            </a:fld>
            <a:endParaRPr lang="en-US"/>
          </a:p>
        </p:txBody>
      </p:sp>
    </p:spTree>
    <p:extLst>
      <p:ext uri="{BB962C8B-B14F-4D97-AF65-F5344CB8AC3E}">
        <p14:creationId xmlns:p14="http://schemas.microsoft.com/office/powerpoint/2010/main" val="1923552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58ACE4-4708-4B43-BEBD-E41ED6DF9BA7}" type="datetimeFigureOut">
              <a:rPr lang="en-US" smtClean="0"/>
              <a:t>7/22/2014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D35DCD-587B-4970-B8DB-5FD768151C78}" type="slidenum">
              <a:rPr lang="en-US" smtClean="0"/>
              <a:t>‹#›</a:t>
            </a:fld>
            <a:endParaRPr lang="en-US"/>
          </a:p>
        </p:txBody>
      </p:sp>
    </p:spTree>
    <p:extLst>
      <p:ext uri="{BB962C8B-B14F-4D97-AF65-F5344CB8AC3E}">
        <p14:creationId xmlns:p14="http://schemas.microsoft.com/office/powerpoint/2010/main" val="3632554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8ACE4-4708-4B43-BEBD-E41ED6DF9BA7}" type="datetimeFigureOut">
              <a:rPr lang="en-US" smtClean="0"/>
              <a:t>7/22/2014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D35DCD-587B-4970-B8DB-5FD768151C78}" type="slidenum">
              <a:rPr lang="en-US" smtClean="0"/>
              <a:t>‹#›</a:t>
            </a:fld>
            <a:endParaRPr lang="en-US"/>
          </a:p>
        </p:txBody>
      </p:sp>
    </p:spTree>
    <p:extLst>
      <p:ext uri="{BB962C8B-B14F-4D97-AF65-F5344CB8AC3E}">
        <p14:creationId xmlns:p14="http://schemas.microsoft.com/office/powerpoint/2010/main" val="1454748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072640"/>
            <a:ext cx="12976383" cy="7254240"/>
          </a:xfrm>
        </p:spPr>
        <p:txBody>
          <a:bodyPr anchor="b"/>
          <a:lstStyle>
            <a:lvl1pPr>
              <a:defRPr sz="14080"/>
            </a:lvl1pPr>
          </a:lstStyle>
          <a:p>
            <a:r>
              <a:rPr lang="en-US" smtClean="0"/>
              <a:t>Click to edit Master title style</a:t>
            </a:r>
            <a:endParaRPr lang="en-US" dirty="0"/>
          </a:p>
        </p:txBody>
      </p:sp>
      <p:sp>
        <p:nvSpPr>
          <p:cNvPr id="3" name="Content Placeholder 2"/>
          <p:cNvSpPr>
            <a:spLocks noGrp="1"/>
          </p:cNvSpPr>
          <p:nvPr>
            <p:ph idx="1"/>
          </p:nvPr>
        </p:nvSpPr>
        <p:spPr>
          <a:xfrm>
            <a:off x="17104520" y="4476333"/>
            <a:ext cx="20368260" cy="22093767"/>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771301" y="9326880"/>
            <a:ext cx="12976383" cy="1727919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58ACE4-4708-4B43-BEBD-E41ED6DF9BA7}" type="datetimeFigureOut">
              <a:rPr lang="en-US" smtClean="0"/>
              <a:t>7/22/2014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35DCD-587B-4970-B8DB-5FD768151C78}" type="slidenum">
              <a:rPr lang="en-US" smtClean="0"/>
              <a:t>‹#›</a:t>
            </a:fld>
            <a:endParaRPr lang="en-US"/>
          </a:p>
        </p:txBody>
      </p:sp>
    </p:spTree>
    <p:extLst>
      <p:ext uri="{BB962C8B-B14F-4D97-AF65-F5344CB8AC3E}">
        <p14:creationId xmlns:p14="http://schemas.microsoft.com/office/powerpoint/2010/main" val="1708149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072640"/>
            <a:ext cx="12976383" cy="7254240"/>
          </a:xfrm>
        </p:spPr>
        <p:txBody>
          <a:bodyPr anchor="b"/>
          <a:lstStyle>
            <a:lvl1pPr>
              <a:defRPr sz="140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104520" y="4476333"/>
            <a:ext cx="20368260" cy="22093767"/>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smtClean="0"/>
              <a:t>Click icon to add picture</a:t>
            </a:r>
            <a:endParaRPr lang="en-US" dirty="0"/>
          </a:p>
        </p:txBody>
      </p:sp>
      <p:sp>
        <p:nvSpPr>
          <p:cNvPr id="4" name="Text Placeholder 3"/>
          <p:cNvSpPr>
            <a:spLocks noGrp="1"/>
          </p:cNvSpPr>
          <p:nvPr>
            <p:ph type="body" sz="half" idx="2"/>
          </p:nvPr>
        </p:nvSpPr>
        <p:spPr>
          <a:xfrm>
            <a:off x="2771301" y="9326880"/>
            <a:ext cx="12976383" cy="1727919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58ACE4-4708-4B43-BEBD-E41ED6DF9BA7}" type="datetimeFigureOut">
              <a:rPr lang="en-US" smtClean="0"/>
              <a:t>7/22/2014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35DCD-587B-4970-B8DB-5FD768151C78}" type="slidenum">
              <a:rPr lang="en-US" smtClean="0"/>
              <a:t>‹#›</a:t>
            </a:fld>
            <a:endParaRPr lang="en-US"/>
          </a:p>
        </p:txBody>
      </p:sp>
    </p:spTree>
    <p:extLst>
      <p:ext uri="{BB962C8B-B14F-4D97-AF65-F5344CB8AC3E}">
        <p14:creationId xmlns:p14="http://schemas.microsoft.com/office/powerpoint/2010/main" val="3395067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655240"/>
            <a:ext cx="34701480" cy="600921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6060" y="8276166"/>
            <a:ext cx="34701480" cy="197260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6060" y="28815460"/>
            <a:ext cx="9052560" cy="1655233"/>
          </a:xfrm>
          <a:prstGeom prst="rect">
            <a:avLst/>
          </a:prstGeom>
        </p:spPr>
        <p:txBody>
          <a:bodyPr vert="horz" lIns="91440" tIns="45720" rIns="91440" bIns="45720" rtlCol="0" anchor="ctr"/>
          <a:lstStyle>
            <a:lvl1pPr algn="l">
              <a:defRPr sz="5280">
                <a:solidFill>
                  <a:schemeClr val="tx1">
                    <a:tint val="75000"/>
                  </a:schemeClr>
                </a:solidFill>
              </a:defRPr>
            </a:lvl1pPr>
          </a:lstStyle>
          <a:p>
            <a:fld id="{CF58ACE4-4708-4B43-BEBD-E41ED6DF9BA7}" type="datetimeFigureOut">
              <a:rPr lang="en-US" smtClean="0"/>
              <a:t>7/22/2014</a:t>
            </a:fld>
            <a:endParaRPr lang="en-US"/>
          </a:p>
        </p:txBody>
      </p:sp>
      <p:sp>
        <p:nvSpPr>
          <p:cNvPr id="5" name="Footer Placeholder 4"/>
          <p:cNvSpPr>
            <a:spLocks noGrp="1"/>
          </p:cNvSpPr>
          <p:nvPr>
            <p:ph type="ftr" sz="quarter" idx="3"/>
          </p:nvPr>
        </p:nvSpPr>
        <p:spPr>
          <a:xfrm>
            <a:off x="13327380" y="28815460"/>
            <a:ext cx="13578840" cy="1655233"/>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28815460"/>
            <a:ext cx="9052560" cy="1655233"/>
          </a:xfrm>
          <a:prstGeom prst="rect">
            <a:avLst/>
          </a:prstGeom>
        </p:spPr>
        <p:txBody>
          <a:bodyPr vert="horz" lIns="91440" tIns="45720" rIns="91440" bIns="45720" rtlCol="0" anchor="ctr"/>
          <a:lstStyle>
            <a:lvl1pPr algn="r">
              <a:defRPr sz="5280">
                <a:solidFill>
                  <a:schemeClr val="tx1">
                    <a:tint val="75000"/>
                  </a:schemeClr>
                </a:solidFill>
              </a:defRPr>
            </a:lvl1pPr>
          </a:lstStyle>
          <a:p>
            <a:fld id="{C5D35DCD-587B-4970-B8DB-5FD768151C78}" type="slidenum">
              <a:rPr lang="en-US" smtClean="0"/>
              <a:t>‹#›</a:t>
            </a:fld>
            <a:endParaRPr lang="en-US"/>
          </a:p>
        </p:txBody>
      </p:sp>
    </p:spTree>
    <p:extLst>
      <p:ext uri="{BB962C8B-B14F-4D97-AF65-F5344CB8AC3E}">
        <p14:creationId xmlns:p14="http://schemas.microsoft.com/office/powerpoint/2010/main" val="2045675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tif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41275" y="0"/>
            <a:ext cx="40274875" cy="4549274"/>
          </a:xfrm>
          <a:prstGeom prst="rect">
            <a:avLst/>
          </a:prstGeom>
          <a:solidFill>
            <a:schemeClr val="tx1"/>
          </a:solidFill>
          <a:ln w="9525">
            <a:solidFill>
              <a:schemeClr val="tx1"/>
            </a:solidFill>
            <a:miter lim="800000"/>
            <a:headEnd/>
            <a:tailEnd/>
          </a:ln>
          <a:effectLst/>
        </p:spPr>
        <p:txBody>
          <a:bodyPr lIns="137160" tIns="68580" rIns="137160" bIns="68580" anchor="ctr"/>
          <a:lstStyle>
            <a:lvl1pPr defTabSz="4703763" eaLnBrk="0" hangingPunct="0">
              <a:defRPr sz="3000">
                <a:solidFill>
                  <a:schemeClr val="tx1"/>
                </a:solidFill>
                <a:latin typeface="Arial" panose="020B0604020202020204" pitchFamily="34" charset="0"/>
              </a:defRPr>
            </a:lvl1pPr>
            <a:lvl2pPr marL="742950" indent="-285750" defTabSz="4703763" eaLnBrk="0" hangingPunct="0">
              <a:defRPr sz="3000">
                <a:solidFill>
                  <a:schemeClr val="tx1"/>
                </a:solidFill>
                <a:latin typeface="Arial" panose="020B0604020202020204" pitchFamily="34" charset="0"/>
              </a:defRPr>
            </a:lvl2pPr>
            <a:lvl3pPr marL="1143000" indent="-228600" defTabSz="4703763" eaLnBrk="0" hangingPunct="0">
              <a:defRPr sz="3000">
                <a:solidFill>
                  <a:schemeClr val="tx1"/>
                </a:solidFill>
                <a:latin typeface="Arial" panose="020B0604020202020204" pitchFamily="34" charset="0"/>
              </a:defRPr>
            </a:lvl3pPr>
            <a:lvl4pPr marL="1600200" indent="-228600" defTabSz="4703763" eaLnBrk="0" hangingPunct="0">
              <a:defRPr sz="3000">
                <a:solidFill>
                  <a:schemeClr val="tx1"/>
                </a:solidFill>
                <a:latin typeface="Arial" panose="020B0604020202020204" pitchFamily="34" charset="0"/>
              </a:defRPr>
            </a:lvl4pPr>
            <a:lvl5pPr marL="2057400" indent="-228600" defTabSz="4703763" eaLnBrk="0" hangingPunct="0">
              <a:defRPr sz="3000">
                <a:solidFill>
                  <a:schemeClr val="tx1"/>
                </a:solidFill>
                <a:latin typeface="Arial" panose="020B0604020202020204" pitchFamily="34" charset="0"/>
              </a:defRPr>
            </a:lvl5pPr>
            <a:lvl6pPr marL="2514600" indent="-228600" defTabSz="4703763" eaLnBrk="0" fontAlgn="base" hangingPunct="0">
              <a:spcBef>
                <a:spcPct val="0"/>
              </a:spcBef>
              <a:spcAft>
                <a:spcPct val="0"/>
              </a:spcAft>
              <a:defRPr sz="3000">
                <a:solidFill>
                  <a:schemeClr val="tx1"/>
                </a:solidFill>
                <a:latin typeface="Arial" panose="020B0604020202020204" pitchFamily="34" charset="0"/>
              </a:defRPr>
            </a:lvl6pPr>
            <a:lvl7pPr marL="2971800" indent="-228600" defTabSz="4703763" eaLnBrk="0" fontAlgn="base" hangingPunct="0">
              <a:spcBef>
                <a:spcPct val="0"/>
              </a:spcBef>
              <a:spcAft>
                <a:spcPct val="0"/>
              </a:spcAft>
              <a:defRPr sz="3000">
                <a:solidFill>
                  <a:schemeClr val="tx1"/>
                </a:solidFill>
                <a:latin typeface="Arial" panose="020B0604020202020204" pitchFamily="34" charset="0"/>
              </a:defRPr>
            </a:lvl7pPr>
            <a:lvl8pPr marL="3429000" indent="-228600" defTabSz="4703763" eaLnBrk="0" fontAlgn="base" hangingPunct="0">
              <a:spcBef>
                <a:spcPct val="0"/>
              </a:spcBef>
              <a:spcAft>
                <a:spcPct val="0"/>
              </a:spcAft>
              <a:defRPr sz="3000">
                <a:solidFill>
                  <a:schemeClr val="tx1"/>
                </a:solidFill>
                <a:latin typeface="Arial" panose="020B0604020202020204" pitchFamily="34" charset="0"/>
              </a:defRPr>
            </a:lvl8pPr>
            <a:lvl9pPr marL="3886200" indent="-228600" defTabSz="4703763" eaLnBrk="0" fontAlgn="base" hangingPunct="0">
              <a:spcBef>
                <a:spcPct val="0"/>
              </a:spcBef>
              <a:spcAft>
                <a:spcPct val="0"/>
              </a:spcAft>
              <a:defRPr sz="3000">
                <a:solidFill>
                  <a:schemeClr val="tx1"/>
                </a:solidFill>
                <a:latin typeface="Arial" panose="020B0604020202020204" pitchFamily="34" charset="0"/>
              </a:defRPr>
            </a:lvl9pPr>
          </a:lstStyle>
          <a:p>
            <a:pPr algn="ctr" eaLnBrk="1" hangingPunct="1">
              <a:defRPr/>
            </a:pPr>
            <a:r>
              <a:rPr lang="en-US" sz="9900" b="1" dirty="0" smtClean="0">
                <a:solidFill>
                  <a:schemeClr val="bg1"/>
                </a:solidFill>
              </a:rPr>
              <a:t>Crystallization Kinetics of Non-Isothermally </a:t>
            </a:r>
          </a:p>
          <a:p>
            <a:pPr algn="ctr" eaLnBrk="1" hangingPunct="1">
              <a:defRPr/>
            </a:pPr>
            <a:r>
              <a:rPr lang="en-US" sz="9900" b="1" dirty="0" smtClean="0">
                <a:solidFill>
                  <a:schemeClr val="bg1"/>
                </a:solidFill>
              </a:rPr>
              <a:t>Annealed Amorphous Germanium Films</a:t>
            </a:r>
          </a:p>
          <a:p>
            <a:pPr algn="ctr" eaLnBrk="1" hangingPunct="1">
              <a:defRPr/>
            </a:pPr>
            <a:r>
              <a:rPr lang="en-US" sz="4800" dirty="0" smtClean="0">
                <a:solidFill>
                  <a:schemeClr val="bg1"/>
                </a:solidFill>
              </a:rPr>
              <a:t>William Story, Phil </a:t>
            </a:r>
            <a:r>
              <a:rPr lang="en-US" sz="4800" dirty="0" err="1" smtClean="0">
                <a:solidFill>
                  <a:schemeClr val="bg1"/>
                </a:solidFill>
              </a:rPr>
              <a:t>Ahrenkiel</a:t>
            </a:r>
            <a:endParaRPr lang="en-US" sz="4800" dirty="0" smtClean="0">
              <a:solidFill>
                <a:schemeClr val="bg1"/>
              </a:solidFill>
            </a:endParaRPr>
          </a:p>
          <a:p>
            <a:pPr algn="ctr" eaLnBrk="1" hangingPunct="1">
              <a:defRPr/>
            </a:pPr>
            <a:r>
              <a:rPr lang="en-US" sz="4800" dirty="0" smtClean="0">
                <a:solidFill>
                  <a:schemeClr val="bg1"/>
                </a:solidFill>
              </a:rPr>
              <a:t>Wake Forest University, South Dakota School of Mines and Technology</a:t>
            </a:r>
          </a:p>
        </p:txBody>
      </p:sp>
      <p:sp>
        <p:nvSpPr>
          <p:cNvPr id="8" name="Rectangle 10"/>
          <p:cNvSpPr>
            <a:spLocks noChangeArrowheads="1"/>
          </p:cNvSpPr>
          <p:nvPr/>
        </p:nvSpPr>
        <p:spPr bwMode="auto">
          <a:xfrm>
            <a:off x="-41275" y="5382791"/>
            <a:ext cx="9577262" cy="1250953"/>
          </a:xfrm>
          <a:prstGeom prst="rect">
            <a:avLst/>
          </a:prstGeom>
          <a:solidFill>
            <a:schemeClr val="accent4">
              <a:lumMod val="75000"/>
            </a:schemeClr>
          </a:solidFill>
          <a:ln>
            <a:noFill/>
          </a:ln>
          <a:effectLst/>
        </p:spPr>
        <p:txBody>
          <a:bodyPr wrap="none" lIns="137160" tIns="68580" rIns="137160" bIns="68580" anchor="ctr"/>
          <a:lstStyle>
            <a:lvl1pPr defTabSz="4703763">
              <a:spcBef>
                <a:spcPct val="20000"/>
              </a:spcBef>
              <a:buChar char="•"/>
              <a:defRPr sz="16500">
                <a:solidFill>
                  <a:schemeClr val="tx1"/>
                </a:solidFill>
                <a:latin typeface="Arial" panose="020B0604020202020204" pitchFamily="34" charset="0"/>
              </a:defRPr>
            </a:lvl1pPr>
            <a:lvl2pPr marL="742950" indent="-285750" defTabSz="4703763">
              <a:spcBef>
                <a:spcPct val="20000"/>
              </a:spcBef>
              <a:buChar char="–"/>
              <a:defRPr sz="14400">
                <a:solidFill>
                  <a:schemeClr val="tx1"/>
                </a:solidFill>
                <a:latin typeface="Arial" panose="020B0604020202020204" pitchFamily="34" charset="0"/>
              </a:defRPr>
            </a:lvl2pPr>
            <a:lvl3pPr marL="1143000" indent="-228600" defTabSz="4703763">
              <a:spcBef>
                <a:spcPct val="20000"/>
              </a:spcBef>
              <a:buChar char="•"/>
              <a:defRPr sz="12300">
                <a:solidFill>
                  <a:schemeClr val="tx1"/>
                </a:solidFill>
                <a:latin typeface="Arial" panose="020B0604020202020204" pitchFamily="34" charset="0"/>
              </a:defRPr>
            </a:lvl3pPr>
            <a:lvl4pPr marL="1600200" indent="-228600" defTabSz="4703763">
              <a:spcBef>
                <a:spcPct val="20000"/>
              </a:spcBef>
              <a:buChar char="–"/>
              <a:defRPr sz="10400">
                <a:solidFill>
                  <a:schemeClr val="tx1"/>
                </a:solidFill>
                <a:latin typeface="Arial" panose="020B0604020202020204" pitchFamily="34" charset="0"/>
              </a:defRPr>
            </a:lvl4pPr>
            <a:lvl5pPr marL="2057400" indent="-228600" defTabSz="4703763">
              <a:spcBef>
                <a:spcPct val="20000"/>
              </a:spcBef>
              <a:buChar char="»"/>
              <a:defRPr sz="10400">
                <a:solidFill>
                  <a:schemeClr val="tx1"/>
                </a:solidFill>
                <a:latin typeface="Arial" panose="020B0604020202020204" pitchFamily="34" charset="0"/>
              </a:defRPr>
            </a:lvl5pPr>
            <a:lvl6pPr marL="25146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6pPr>
            <a:lvl7pPr marL="29718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7pPr>
            <a:lvl8pPr marL="34290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8pPr>
            <a:lvl9pPr marL="38862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9pPr>
          </a:lstStyle>
          <a:p>
            <a:pPr algn="ctr" eaLnBrk="1" hangingPunct="1">
              <a:spcBef>
                <a:spcPct val="0"/>
              </a:spcBef>
              <a:buFontTx/>
              <a:buNone/>
            </a:pPr>
            <a:r>
              <a:rPr lang="en-US" sz="5700" dirty="0" smtClean="0">
                <a:solidFill>
                  <a:schemeClr val="bg1"/>
                </a:solidFill>
              </a:rPr>
              <a:t>Introduction</a:t>
            </a:r>
            <a:endParaRPr lang="en-US" sz="5700" dirty="0">
              <a:solidFill>
                <a:schemeClr val="bg1"/>
              </a:solidFill>
            </a:endParaRPr>
          </a:p>
        </p:txBody>
      </p:sp>
      <p:sp>
        <p:nvSpPr>
          <p:cNvPr id="10" name="Rectangle 10"/>
          <p:cNvSpPr>
            <a:spLocks noChangeArrowheads="1"/>
          </p:cNvSpPr>
          <p:nvPr/>
        </p:nvSpPr>
        <p:spPr bwMode="auto">
          <a:xfrm>
            <a:off x="10204855" y="5382791"/>
            <a:ext cx="9577262" cy="1258641"/>
          </a:xfrm>
          <a:prstGeom prst="rect">
            <a:avLst/>
          </a:prstGeom>
          <a:solidFill>
            <a:schemeClr val="accent4">
              <a:lumMod val="75000"/>
            </a:schemeClr>
          </a:solidFill>
          <a:ln>
            <a:noFill/>
          </a:ln>
          <a:effectLst/>
        </p:spPr>
        <p:txBody>
          <a:bodyPr wrap="none" lIns="137160" tIns="68580" rIns="137160" bIns="68580" anchor="ctr"/>
          <a:lstStyle>
            <a:lvl1pPr defTabSz="4703763">
              <a:spcBef>
                <a:spcPct val="20000"/>
              </a:spcBef>
              <a:buChar char="•"/>
              <a:defRPr sz="16500">
                <a:solidFill>
                  <a:schemeClr val="tx1"/>
                </a:solidFill>
                <a:latin typeface="Arial" panose="020B0604020202020204" pitchFamily="34" charset="0"/>
              </a:defRPr>
            </a:lvl1pPr>
            <a:lvl2pPr marL="742950" indent="-285750" defTabSz="4703763">
              <a:spcBef>
                <a:spcPct val="20000"/>
              </a:spcBef>
              <a:buChar char="–"/>
              <a:defRPr sz="14400">
                <a:solidFill>
                  <a:schemeClr val="tx1"/>
                </a:solidFill>
                <a:latin typeface="Arial" panose="020B0604020202020204" pitchFamily="34" charset="0"/>
              </a:defRPr>
            </a:lvl2pPr>
            <a:lvl3pPr marL="1143000" indent="-228600" defTabSz="4703763">
              <a:spcBef>
                <a:spcPct val="20000"/>
              </a:spcBef>
              <a:buChar char="•"/>
              <a:defRPr sz="12300">
                <a:solidFill>
                  <a:schemeClr val="tx1"/>
                </a:solidFill>
                <a:latin typeface="Arial" panose="020B0604020202020204" pitchFamily="34" charset="0"/>
              </a:defRPr>
            </a:lvl3pPr>
            <a:lvl4pPr marL="1600200" indent="-228600" defTabSz="4703763">
              <a:spcBef>
                <a:spcPct val="20000"/>
              </a:spcBef>
              <a:buChar char="–"/>
              <a:defRPr sz="10400">
                <a:solidFill>
                  <a:schemeClr val="tx1"/>
                </a:solidFill>
                <a:latin typeface="Arial" panose="020B0604020202020204" pitchFamily="34" charset="0"/>
              </a:defRPr>
            </a:lvl4pPr>
            <a:lvl5pPr marL="2057400" indent="-228600" defTabSz="4703763">
              <a:spcBef>
                <a:spcPct val="20000"/>
              </a:spcBef>
              <a:buChar char="»"/>
              <a:defRPr sz="10400">
                <a:solidFill>
                  <a:schemeClr val="tx1"/>
                </a:solidFill>
                <a:latin typeface="Arial" panose="020B0604020202020204" pitchFamily="34" charset="0"/>
              </a:defRPr>
            </a:lvl5pPr>
            <a:lvl6pPr marL="25146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6pPr>
            <a:lvl7pPr marL="29718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7pPr>
            <a:lvl8pPr marL="34290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8pPr>
            <a:lvl9pPr marL="38862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9pPr>
          </a:lstStyle>
          <a:p>
            <a:pPr algn="ctr" eaLnBrk="1" hangingPunct="1">
              <a:spcBef>
                <a:spcPct val="0"/>
              </a:spcBef>
              <a:buFontTx/>
              <a:buNone/>
            </a:pPr>
            <a:r>
              <a:rPr lang="en-US" sz="5700" dirty="0" smtClean="0">
                <a:solidFill>
                  <a:schemeClr val="bg1"/>
                </a:solidFill>
              </a:rPr>
              <a:t>Theory</a:t>
            </a:r>
            <a:endParaRPr lang="en-US" sz="5700" dirty="0">
              <a:solidFill>
                <a:schemeClr val="bg1"/>
              </a:solidFill>
            </a:endParaRPr>
          </a:p>
        </p:txBody>
      </p:sp>
      <p:sp>
        <p:nvSpPr>
          <p:cNvPr id="11" name="Rectangle 10"/>
          <p:cNvSpPr>
            <a:spLocks noChangeArrowheads="1"/>
          </p:cNvSpPr>
          <p:nvPr/>
        </p:nvSpPr>
        <p:spPr bwMode="auto">
          <a:xfrm>
            <a:off x="20410208" y="5382791"/>
            <a:ext cx="9577262" cy="1210514"/>
          </a:xfrm>
          <a:prstGeom prst="rect">
            <a:avLst/>
          </a:prstGeom>
          <a:solidFill>
            <a:schemeClr val="accent4">
              <a:lumMod val="75000"/>
            </a:schemeClr>
          </a:solidFill>
          <a:ln>
            <a:noFill/>
          </a:ln>
          <a:effectLst/>
        </p:spPr>
        <p:txBody>
          <a:bodyPr wrap="none" lIns="137160" tIns="68580" rIns="137160" bIns="68580" anchor="ctr"/>
          <a:lstStyle>
            <a:lvl1pPr defTabSz="4703763">
              <a:spcBef>
                <a:spcPct val="20000"/>
              </a:spcBef>
              <a:buChar char="•"/>
              <a:defRPr sz="16500">
                <a:solidFill>
                  <a:schemeClr val="tx1"/>
                </a:solidFill>
                <a:latin typeface="Arial" panose="020B0604020202020204" pitchFamily="34" charset="0"/>
              </a:defRPr>
            </a:lvl1pPr>
            <a:lvl2pPr marL="742950" indent="-285750" defTabSz="4703763">
              <a:spcBef>
                <a:spcPct val="20000"/>
              </a:spcBef>
              <a:buChar char="–"/>
              <a:defRPr sz="14400">
                <a:solidFill>
                  <a:schemeClr val="tx1"/>
                </a:solidFill>
                <a:latin typeface="Arial" panose="020B0604020202020204" pitchFamily="34" charset="0"/>
              </a:defRPr>
            </a:lvl2pPr>
            <a:lvl3pPr marL="1143000" indent="-228600" defTabSz="4703763">
              <a:spcBef>
                <a:spcPct val="20000"/>
              </a:spcBef>
              <a:buChar char="•"/>
              <a:defRPr sz="12300">
                <a:solidFill>
                  <a:schemeClr val="tx1"/>
                </a:solidFill>
                <a:latin typeface="Arial" panose="020B0604020202020204" pitchFamily="34" charset="0"/>
              </a:defRPr>
            </a:lvl3pPr>
            <a:lvl4pPr marL="1600200" indent="-228600" defTabSz="4703763">
              <a:spcBef>
                <a:spcPct val="20000"/>
              </a:spcBef>
              <a:buChar char="–"/>
              <a:defRPr sz="10400">
                <a:solidFill>
                  <a:schemeClr val="tx1"/>
                </a:solidFill>
                <a:latin typeface="Arial" panose="020B0604020202020204" pitchFamily="34" charset="0"/>
              </a:defRPr>
            </a:lvl4pPr>
            <a:lvl5pPr marL="2057400" indent="-228600" defTabSz="4703763">
              <a:spcBef>
                <a:spcPct val="20000"/>
              </a:spcBef>
              <a:buChar char="»"/>
              <a:defRPr sz="10400">
                <a:solidFill>
                  <a:schemeClr val="tx1"/>
                </a:solidFill>
                <a:latin typeface="Arial" panose="020B0604020202020204" pitchFamily="34" charset="0"/>
              </a:defRPr>
            </a:lvl5pPr>
            <a:lvl6pPr marL="25146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6pPr>
            <a:lvl7pPr marL="29718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7pPr>
            <a:lvl8pPr marL="34290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8pPr>
            <a:lvl9pPr marL="38862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9pPr>
          </a:lstStyle>
          <a:p>
            <a:pPr algn="ctr" eaLnBrk="1" hangingPunct="1">
              <a:spcBef>
                <a:spcPct val="0"/>
              </a:spcBef>
              <a:buFontTx/>
              <a:buNone/>
            </a:pPr>
            <a:r>
              <a:rPr lang="en-US" sz="5700" dirty="0" smtClean="0">
                <a:solidFill>
                  <a:schemeClr val="bg1"/>
                </a:solidFill>
              </a:rPr>
              <a:t>Procedure</a:t>
            </a:r>
            <a:endParaRPr lang="en-US" sz="5700" dirty="0">
              <a:solidFill>
                <a:schemeClr val="bg1"/>
              </a:solidFill>
            </a:endParaRPr>
          </a:p>
        </p:txBody>
      </p:sp>
      <p:sp>
        <p:nvSpPr>
          <p:cNvPr id="12" name="Rectangle 10"/>
          <p:cNvSpPr>
            <a:spLocks noChangeArrowheads="1"/>
          </p:cNvSpPr>
          <p:nvPr/>
        </p:nvSpPr>
        <p:spPr bwMode="auto">
          <a:xfrm>
            <a:off x="30656338" y="5382791"/>
            <a:ext cx="9577262" cy="1210513"/>
          </a:xfrm>
          <a:prstGeom prst="rect">
            <a:avLst/>
          </a:prstGeom>
          <a:solidFill>
            <a:schemeClr val="accent4">
              <a:lumMod val="75000"/>
            </a:schemeClr>
          </a:solidFill>
          <a:ln>
            <a:noFill/>
          </a:ln>
          <a:effectLst/>
        </p:spPr>
        <p:txBody>
          <a:bodyPr wrap="none" lIns="137160" tIns="68580" rIns="137160" bIns="68580" anchor="ctr"/>
          <a:lstStyle>
            <a:lvl1pPr defTabSz="4703763">
              <a:spcBef>
                <a:spcPct val="20000"/>
              </a:spcBef>
              <a:buChar char="•"/>
              <a:defRPr sz="16500">
                <a:solidFill>
                  <a:schemeClr val="tx1"/>
                </a:solidFill>
                <a:latin typeface="Arial" panose="020B0604020202020204" pitchFamily="34" charset="0"/>
              </a:defRPr>
            </a:lvl1pPr>
            <a:lvl2pPr marL="742950" indent="-285750" defTabSz="4703763">
              <a:spcBef>
                <a:spcPct val="20000"/>
              </a:spcBef>
              <a:buChar char="–"/>
              <a:defRPr sz="14400">
                <a:solidFill>
                  <a:schemeClr val="tx1"/>
                </a:solidFill>
                <a:latin typeface="Arial" panose="020B0604020202020204" pitchFamily="34" charset="0"/>
              </a:defRPr>
            </a:lvl2pPr>
            <a:lvl3pPr marL="1143000" indent="-228600" defTabSz="4703763">
              <a:spcBef>
                <a:spcPct val="20000"/>
              </a:spcBef>
              <a:buChar char="•"/>
              <a:defRPr sz="12300">
                <a:solidFill>
                  <a:schemeClr val="tx1"/>
                </a:solidFill>
                <a:latin typeface="Arial" panose="020B0604020202020204" pitchFamily="34" charset="0"/>
              </a:defRPr>
            </a:lvl3pPr>
            <a:lvl4pPr marL="1600200" indent="-228600" defTabSz="4703763">
              <a:spcBef>
                <a:spcPct val="20000"/>
              </a:spcBef>
              <a:buChar char="–"/>
              <a:defRPr sz="10400">
                <a:solidFill>
                  <a:schemeClr val="tx1"/>
                </a:solidFill>
                <a:latin typeface="Arial" panose="020B0604020202020204" pitchFamily="34" charset="0"/>
              </a:defRPr>
            </a:lvl4pPr>
            <a:lvl5pPr marL="2057400" indent="-228600" defTabSz="4703763">
              <a:spcBef>
                <a:spcPct val="20000"/>
              </a:spcBef>
              <a:buChar char="»"/>
              <a:defRPr sz="10400">
                <a:solidFill>
                  <a:schemeClr val="tx1"/>
                </a:solidFill>
                <a:latin typeface="Arial" panose="020B0604020202020204" pitchFamily="34" charset="0"/>
              </a:defRPr>
            </a:lvl5pPr>
            <a:lvl6pPr marL="25146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6pPr>
            <a:lvl7pPr marL="29718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7pPr>
            <a:lvl8pPr marL="34290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8pPr>
            <a:lvl9pPr marL="38862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9pPr>
          </a:lstStyle>
          <a:p>
            <a:pPr algn="ctr" eaLnBrk="1" hangingPunct="1">
              <a:spcBef>
                <a:spcPct val="0"/>
              </a:spcBef>
              <a:buFontTx/>
              <a:buNone/>
            </a:pPr>
            <a:r>
              <a:rPr lang="en-US" sz="5700" dirty="0" smtClean="0">
                <a:solidFill>
                  <a:schemeClr val="bg1"/>
                </a:solidFill>
              </a:rPr>
              <a:t>Results</a:t>
            </a:r>
            <a:endParaRPr lang="en-US" sz="5700" dirty="0">
              <a:solidFill>
                <a:schemeClr val="bg1"/>
              </a:solidFill>
            </a:endParaRPr>
          </a:p>
        </p:txBody>
      </p:sp>
      <p:sp>
        <p:nvSpPr>
          <p:cNvPr id="13" name="Rectangle 10"/>
          <p:cNvSpPr>
            <a:spLocks noChangeArrowheads="1"/>
          </p:cNvSpPr>
          <p:nvPr/>
        </p:nvSpPr>
        <p:spPr bwMode="auto">
          <a:xfrm>
            <a:off x="30676416" y="13730916"/>
            <a:ext cx="9577262" cy="1210513"/>
          </a:xfrm>
          <a:prstGeom prst="rect">
            <a:avLst/>
          </a:prstGeom>
          <a:solidFill>
            <a:schemeClr val="accent4">
              <a:lumMod val="75000"/>
            </a:schemeClr>
          </a:solidFill>
          <a:ln>
            <a:noFill/>
          </a:ln>
          <a:effectLst/>
        </p:spPr>
        <p:txBody>
          <a:bodyPr wrap="none" lIns="137160" tIns="68580" rIns="137160" bIns="68580" anchor="ctr"/>
          <a:lstStyle>
            <a:lvl1pPr defTabSz="4703763">
              <a:spcBef>
                <a:spcPct val="20000"/>
              </a:spcBef>
              <a:buChar char="•"/>
              <a:defRPr sz="16500">
                <a:solidFill>
                  <a:schemeClr val="tx1"/>
                </a:solidFill>
                <a:latin typeface="Arial" panose="020B0604020202020204" pitchFamily="34" charset="0"/>
              </a:defRPr>
            </a:lvl1pPr>
            <a:lvl2pPr marL="742950" indent="-285750" defTabSz="4703763">
              <a:spcBef>
                <a:spcPct val="20000"/>
              </a:spcBef>
              <a:buChar char="–"/>
              <a:defRPr sz="14400">
                <a:solidFill>
                  <a:schemeClr val="tx1"/>
                </a:solidFill>
                <a:latin typeface="Arial" panose="020B0604020202020204" pitchFamily="34" charset="0"/>
              </a:defRPr>
            </a:lvl2pPr>
            <a:lvl3pPr marL="1143000" indent="-228600" defTabSz="4703763">
              <a:spcBef>
                <a:spcPct val="20000"/>
              </a:spcBef>
              <a:buChar char="•"/>
              <a:defRPr sz="12300">
                <a:solidFill>
                  <a:schemeClr val="tx1"/>
                </a:solidFill>
                <a:latin typeface="Arial" panose="020B0604020202020204" pitchFamily="34" charset="0"/>
              </a:defRPr>
            </a:lvl3pPr>
            <a:lvl4pPr marL="1600200" indent="-228600" defTabSz="4703763">
              <a:spcBef>
                <a:spcPct val="20000"/>
              </a:spcBef>
              <a:buChar char="–"/>
              <a:defRPr sz="10400">
                <a:solidFill>
                  <a:schemeClr val="tx1"/>
                </a:solidFill>
                <a:latin typeface="Arial" panose="020B0604020202020204" pitchFamily="34" charset="0"/>
              </a:defRPr>
            </a:lvl4pPr>
            <a:lvl5pPr marL="2057400" indent="-228600" defTabSz="4703763">
              <a:spcBef>
                <a:spcPct val="20000"/>
              </a:spcBef>
              <a:buChar char="»"/>
              <a:defRPr sz="10400">
                <a:solidFill>
                  <a:schemeClr val="tx1"/>
                </a:solidFill>
                <a:latin typeface="Arial" panose="020B0604020202020204" pitchFamily="34" charset="0"/>
              </a:defRPr>
            </a:lvl5pPr>
            <a:lvl6pPr marL="25146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6pPr>
            <a:lvl7pPr marL="29718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7pPr>
            <a:lvl8pPr marL="34290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8pPr>
            <a:lvl9pPr marL="38862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9pPr>
          </a:lstStyle>
          <a:p>
            <a:pPr algn="ctr" eaLnBrk="1" hangingPunct="1">
              <a:spcBef>
                <a:spcPct val="0"/>
              </a:spcBef>
              <a:buFontTx/>
              <a:buNone/>
            </a:pPr>
            <a:r>
              <a:rPr lang="en-US" sz="5700" dirty="0" smtClean="0">
                <a:solidFill>
                  <a:schemeClr val="bg1"/>
                </a:solidFill>
              </a:rPr>
              <a:t>Conclusions</a:t>
            </a:r>
            <a:endParaRPr lang="en-US" sz="5700" dirty="0">
              <a:solidFill>
                <a:schemeClr val="bg1"/>
              </a:solidFill>
            </a:endParaRPr>
          </a:p>
        </p:txBody>
      </p:sp>
      <p:sp>
        <p:nvSpPr>
          <p:cNvPr id="14" name="Rectangle 10"/>
          <p:cNvSpPr>
            <a:spLocks noChangeArrowheads="1"/>
          </p:cNvSpPr>
          <p:nvPr/>
        </p:nvSpPr>
        <p:spPr bwMode="auto">
          <a:xfrm>
            <a:off x="30656338" y="22045315"/>
            <a:ext cx="9577262" cy="1210513"/>
          </a:xfrm>
          <a:prstGeom prst="rect">
            <a:avLst/>
          </a:prstGeom>
          <a:solidFill>
            <a:schemeClr val="accent4">
              <a:lumMod val="75000"/>
            </a:schemeClr>
          </a:solidFill>
          <a:ln>
            <a:noFill/>
          </a:ln>
          <a:effectLst/>
        </p:spPr>
        <p:txBody>
          <a:bodyPr wrap="none" lIns="137160" tIns="68580" rIns="137160" bIns="68580" anchor="ctr"/>
          <a:lstStyle>
            <a:lvl1pPr defTabSz="4703763">
              <a:spcBef>
                <a:spcPct val="20000"/>
              </a:spcBef>
              <a:buChar char="•"/>
              <a:defRPr sz="16500">
                <a:solidFill>
                  <a:schemeClr val="tx1"/>
                </a:solidFill>
                <a:latin typeface="Arial" panose="020B0604020202020204" pitchFamily="34" charset="0"/>
              </a:defRPr>
            </a:lvl1pPr>
            <a:lvl2pPr marL="742950" indent="-285750" defTabSz="4703763">
              <a:spcBef>
                <a:spcPct val="20000"/>
              </a:spcBef>
              <a:buChar char="–"/>
              <a:defRPr sz="14400">
                <a:solidFill>
                  <a:schemeClr val="tx1"/>
                </a:solidFill>
                <a:latin typeface="Arial" panose="020B0604020202020204" pitchFamily="34" charset="0"/>
              </a:defRPr>
            </a:lvl2pPr>
            <a:lvl3pPr marL="1143000" indent="-228600" defTabSz="4703763">
              <a:spcBef>
                <a:spcPct val="20000"/>
              </a:spcBef>
              <a:buChar char="•"/>
              <a:defRPr sz="12300">
                <a:solidFill>
                  <a:schemeClr val="tx1"/>
                </a:solidFill>
                <a:latin typeface="Arial" panose="020B0604020202020204" pitchFamily="34" charset="0"/>
              </a:defRPr>
            </a:lvl3pPr>
            <a:lvl4pPr marL="1600200" indent="-228600" defTabSz="4703763">
              <a:spcBef>
                <a:spcPct val="20000"/>
              </a:spcBef>
              <a:buChar char="–"/>
              <a:defRPr sz="10400">
                <a:solidFill>
                  <a:schemeClr val="tx1"/>
                </a:solidFill>
                <a:latin typeface="Arial" panose="020B0604020202020204" pitchFamily="34" charset="0"/>
              </a:defRPr>
            </a:lvl4pPr>
            <a:lvl5pPr marL="2057400" indent="-228600" defTabSz="4703763">
              <a:spcBef>
                <a:spcPct val="20000"/>
              </a:spcBef>
              <a:buChar char="»"/>
              <a:defRPr sz="10400">
                <a:solidFill>
                  <a:schemeClr val="tx1"/>
                </a:solidFill>
                <a:latin typeface="Arial" panose="020B0604020202020204" pitchFamily="34" charset="0"/>
              </a:defRPr>
            </a:lvl5pPr>
            <a:lvl6pPr marL="25146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6pPr>
            <a:lvl7pPr marL="29718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7pPr>
            <a:lvl8pPr marL="34290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8pPr>
            <a:lvl9pPr marL="38862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9pPr>
          </a:lstStyle>
          <a:p>
            <a:pPr algn="ctr" eaLnBrk="1" hangingPunct="1">
              <a:spcBef>
                <a:spcPct val="0"/>
              </a:spcBef>
              <a:buFontTx/>
              <a:buNone/>
            </a:pPr>
            <a:r>
              <a:rPr lang="en-US" sz="5700" dirty="0" smtClean="0">
                <a:solidFill>
                  <a:schemeClr val="bg1"/>
                </a:solidFill>
              </a:rPr>
              <a:t>References</a:t>
            </a:r>
            <a:endParaRPr lang="en-US" sz="5700" dirty="0">
              <a:solidFill>
                <a:schemeClr val="bg1"/>
              </a:solidFill>
            </a:endParaRPr>
          </a:p>
        </p:txBody>
      </p:sp>
      <p:sp>
        <p:nvSpPr>
          <p:cNvPr id="15" name="Rectangle 10"/>
          <p:cNvSpPr>
            <a:spLocks noChangeArrowheads="1"/>
          </p:cNvSpPr>
          <p:nvPr/>
        </p:nvSpPr>
        <p:spPr bwMode="auto">
          <a:xfrm>
            <a:off x="0" y="15709809"/>
            <a:ext cx="9577262" cy="1250953"/>
          </a:xfrm>
          <a:prstGeom prst="rect">
            <a:avLst/>
          </a:prstGeom>
          <a:solidFill>
            <a:schemeClr val="accent4">
              <a:lumMod val="75000"/>
            </a:schemeClr>
          </a:solidFill>
          <a:ln>
            <a:noFill/>
          </a:ln>
          <a:effectLst/>
        </p:spPr>
        <p:txBody>
          <a:bodyPr wrap="none" lIns="137160" tIns="68580" rIns="137160" bIns="68580" anchor="ctr"/>
          <a:lstStyle>
            <a:lvl1pPr defTabSz="4703763">
              <a:spcBef>
                <a:spcPct val="20000"/>
              </a:spcBef>
              <a:buChar char="•"/>
              <a:defRPr sz="16500">
                <a:solidFill>
                  <a:schemeClr val="tx1"/>
                </a:solidFill>
                <a:latin typeface="Arial" panose="020B0604020202020204" pitchFamily="34" charset="0"/>
              </a:defRPr>
            </a:lvl1pPr>
            <a:lvl2pPr marL="742950" indent="-285750" defTabSz="4703763">
              <a:spcBef>
                <a:spcPct val="20000"/>
              </a:spcBef>
              <a:buChar char="–"/>
              <a:defRPr sz="14400">
                <a:solidFill>
                  <a:schemeClr val="tx1"/>
                </a:solidFill>
                <a:latin typeface="Arial" panose="020B0604020202020204" pitchFamily="34" charset="0"/>
              </a:defRPr>
            </a:lvl2pPr>
            <a:lvl3pPr marL="1143000" indent="-228600" defTabSz="4703763">
              <a:spcBef>
                <a:spcPct val="20000"/>
              </a:spcBef>
              <a:buChar char="•"/>
              <a:defRPr sz="12300">
                <a:solidFill>
                  <a:schemeClr val="tx1"/>
                </a:solidFill>
                <a:latin typeface="Arial" panose="020B0604020202020204" pitchFamily="34" charset="0"/>
              </a:defRPr>
            </a:lvl3pPr>
            <a:lvl4pPr marL="1600200" indent="-228600" defTabSz="4703763">
              <a:spcBef>
                <a:spcPct val="20000"/>
              </a:spcBef>
              <a:buChar char="–"/>
              <a:defRPr sz="10400">
                <a:solidFill>
                  <a:schemeClr val="tx1"/>
                </a:solidFill>
                <a:latin typeface="Arial" panose="020B0604020202020204" pitchFamily="34" charset="0"/>
              </a:defRPr>
            </a:lvl4pPr>
            <a:lvl5pPr marL="2057400" indent="-228600" defTabSz="4703763">
              <a:spcBef>
                <a:spcPct val="20000"/>
              </a:spcBef>
              <a:buChar char="»"/>
              <a:defRPr sz="10400">
                <a:solidFill>
                  <a:schemeClr val="tx1"/>
                </a:solidFill>
                <a:latin typeface="Arial" panose="020B0604020202020204" pitchFamily="34" charset="0"/>
              </a:defRPr>
            </a:lvl5pPr>
            <a:lvl6pPr marL="25146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6pPr>
            <a:lvl7pPr marL="29718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7pPr>
            <a:lvl8pPr marL="34290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8pPr>
            <a:lvl9pPr marL="38862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9pPr>
          </a:lstStyle>
          <a:p>
            <a:pPr algn="ctr" eaLnBrk="1" hangingPunct="1">
              <a:spcBef>
                <a:spcPct val="0"/>
              </a:spcBef>
              <a:buFontTx/>
              <a:buNone/>
            </a:pPr>
            <a:r>
              <a:rPr lang="en-US" sz="5700" dirty="0" smtClean="0">
                <a:solidFill>
                  <a:schemeClr val="bg1"/>
                </a:solidFill>
              </a:rPr>
              <a:t>Theory</a:t>
            </a:r>
            <a:endParaRPr lang="en-US" sz="5700" dirty="0">
              <a:solidFill>
                <a:schemeClr val="bg1"/>
              </a:solidFill>
            </a:endParaRPr>
          </a:p>
        </p:txBody>
      </p:sp>
      <p:sp>
        <p:nvSpPr>
          <p:cNvPr id="17" name="Rectangle 16"/>
          <p:cNvSpPr/>
          <p:nvPr/>
        </p:nvSpPr>
        <p:spPr>
          <a:xfrm>
            <a:off x="185168" y="6816738"/>
            <a:ext cx="9124375" cy="8710077"/>
          </a:xfrm>
          <a:prstGeom prst="rect">
            <a:avLst/>
          </a:prstGeom>
        </p:spPr>
        <p:txBody>
          <a:bodyPr wrap="square">
            <a:spAutoFit/>
          </a:bodyPr>
          <a:lstStyle/>
          <a:p>
            <a:pPr algn="just"/>
            <a:r>
              <a:rPr lang="en-US" sz="3500" dirty="0" smtClean="0">
                <a:latin typeface="Arial" panose="020B0604020202020204" pitchFamily="34" charset="0"/>
                <a:cs typeface="Arial" panose="020B0604020202020204" pitchFamily="34" charset="0"/>
              </a:rPr>
              <a:t>Crystalline germanium thin films have numerous potential uses in photovoltaic cells. These films can be synthesized by low-cost deposition of amorphous germanium, followed by thermal annealing. The goal of this study is to find a heat treatment scheme that maximizes average grain size within germanium films. This is done by fitting the fraction of the film crystallized and grain number density versus time, for a specified temperature profile, applying a modified version of </a:t>
            </a:r>
            <a:r>
              <a:rPr lang="en-US" sz="3500" dirty="0" err="1" smtClean="0">
                <a:latin typeface="Arial" panose="020B0604020202020204" pitchFamily="34" charset="0"/>
                <a:cs typeface="Arial" panose="020B0604020202020204" pitchFamily="34" charset="0"/>
              </a:rPr>
              <a:t>Avrami’s</a:t>
            </a:r>
            <a:r>
              <a:rPr lang="en-US" sz="3500" dirty="0" smtClean="0">
                <a:latin typeface="Arial" panose="020B0604020202020204" pitchFamily="34" charset="0"/>
                <a:cs typeface="Arial" panose="020B0604020202020204" pitchFamily="34" charset="0"/>
              </a:rPr>
              <a:t> theory of phase transformations. Once values of the constants for this equation are obtained, the temperature profile that maximizes average grain size can be predicted.</a:t>
            </a:r>
            <a:endParaRPr lang="en-US" sz="3500" dirty="0">
              <a:latin typeface="Arial" panose="020B0604020202020204" pitchFamily="34" charset="0"/>
              <a:cs typeface="Arial" panose="020B0604020202020204" pitchFamily="34" charset="0"/>
            </a:endParaRPr>
          </a:p>
        </p:txBody>
      </p:sp>
      <p:sp>
        <p:nvSpPr>
          <p:cNvPr id="24" name="TextBox 23"/>
          <p:cNvSpPr txBox="1"/>
          <p:nvPr/>
        </p:nvSpPr>
        <p:spPr>
          <a:xfrm>
            <a:off x="0" y="18371235"/>
            <a:ext cx="9577262" cy="11614153"/>
          </a:xfrm>
          <a:prstGeom prst="rect">
            <a:avLst/>
          </a:prstGeom>
          <a:noFill/>
        </p:spPr>
        <p:txBody>
          <a:bodyPr wrap="square" rtlCol="0">
            <a:spAutoFit/>
          </a:bodyPr>
          <a:lstStyle/>
          <a:p>
            <a:endParaRPr lang="en-US" dirty="0"/>
          </a:p>
        </p:txBody>
      </p:sp>
      <mc:AlternateContent xmlns:mc="http://schemas.openxmlformats.org/markup-compatibility/2006">
        <mc:Choice xmlns:a14="http://schemas.microsoft.com/office/drawing/2010/main" Requires="a14">
          <p:sp>
            <p:nvSpPr>
              <p:cNvPr id="25" name="TextBox 24"/>
              <p:cNvSpPr txBox="1"/>
              <p:nvPr/>
            </p:nvSpPr>
            <p:spPr>
              <a:xfrm>
                <a:off x="90587" y="17143756"/>
                <a:ext cx="9668902" cy="13287868"/>
              </a:xfrm>
              <a:prstGeom prst="rect">
                <a:avLst/>
              </a:prstGeom>
              <a:noFill/>
            </p:spPr>
            <p:txBody>
              <a:bodyPr wrap="square" rtlCol="0">
                <a:spAutoFit/>
              </a:bodyPr>
              <a:lstStyle/>
              <a:p>
                <a:r>
                  <a:rPr lang="en-US" sz="3400" dirty="0" smtClean="0">
                    <a:latin typeface="Arial" panose="020B0604020202020204" pitchFamily="34" charset="0"/>
                    <a:cs typeface="Arial" panose="020B0604020202020204" pitchFamily="34" charset="0"/>
                  </a:rPr>
                  <a:t>Average grain size </a:t>
                </a:r>
                <a:r>
                  <a:rPr lang="el-GR" sz="3400" i="1" dirty="0" smtClean="0">
                    <a:latin typeface="Arial" panose="020B0604020202020204" pitchFamily="34" charset="0"/>
                    <a:cs typeface="Arial" panose="020B0604020202020204" pitchFamily="34" charset="0"/>
                  </a:rPr>
                  <a:t>ρ</a:t>
                </a:r>
                <a:r>
                  <a:rPr lang="en-US" sz="3400" i="1" baseline="-25000" dirty="0" smtClean="0">
                    <a:latin typeface="Arial" panose="020B0604020202020204" pitchFamily="34" charset="0"/>
                    <a:cs typeface="Arial" panose="020B0604020202020204" pitchFamily="34" charset="0"/>
                  </a:rPr>
                  <a:t>g</a:t>
                </a:r>
                <a:r>
                  <a:rPr lang="en-US" sz="3400" i="1" dirty="0" smtClean="0">
                    <a:latin typeface="Arial" panose="020B0604020202020204" pitchFamily="34" charset="0"/>
                    <a:cs typeface="Arial" panose="020B0604020202020204" pitchFamily="34" charset="0"/>
                  </a:rPr>
                  <a:t> </a:t>
                </a:r>
                <a:r>
                  <a:rPr lang="en-US" sz="3400" dirty="0" smtClean="0">
                    <a:latin typeface="Arial" panose="020B0604020202020204" pitchFamily="34" charset="0"/>
                    <a:cs typeface="Arial" panose="020B0604020202020204" pitchFamily="34" charset="0"/>
                  </a:rPr>
                  <a:t>for a thin film is given by </a:t>
                </a:r>
                <a:r>
                  <a:rPr lang="en-US" sz="3400" baseline="30000" dirty="0">
                    <a:latin typeface="Arial" panose="020B0604020202020204" pitchFamily="34" charset="0"/>
                    <a:cs typeface="Arial" panose="020B0604020202020204" pitchFamily="34" charset="0"/>
                  </a:rPr>
                  <a:t>[1]</a:t>
                </a:r>
                <a:endParaRPr lang="en-US" sz="3400" dirty="0">
                  <a:latin typeface="Arial" panose="020B0604020202020204" pitchFamily="34" charset="0"/>
                  <a:cs typeface="Arial" panose="020B0604020202020204" pitchFamily="34" charset="0"/>
                </a:endParaRPr>
              </a:p>
              <a:p>
                <a:endParaRPr lang="en-US" sz="3400" dirty="0">
                  <a:latin typeface="Arial" panose="020B0604020202020204" pitchFamily="34" charset="0"/>
                  <a:cs typeface="Arial" panose="020B0604020202020204" pitchFamily="34" charset="0"/>
                </a:endParaRPr>
              </a:p>
              <a:p>
                <a14:m>
                  <m:oMath xmlns:m="http://schemas.openxmlformats.org/officeDocument/2006/math">
                    <m:f>
                      <m:fPr>
                        <m:ctrlPr>
                          <a:rPr lang="en-US" sz="3400" i="1">
                            <a:latin typeface="Cambria Math" panose="02040503050406030204" pitchFamily="18" charset="0"/>
                            <a:cs typeface="Arial" panose="020B0604020202020204" pitchFamily="34" charset="0"/>
                          </a:rPr>
                        </m:ctrlPr>
                      </m:fPr>
                      <m:num>
                        <m:sSub>
                          <m:sSubPr>
                            <m:ctrlPr>
                              <a:rPr lang="en-US" sz="3400" i="1">
                                <a:latin typeface="Cambria Math" panose="02040503050406030204" pitchFamily="18" charset="0"/>
                                <a:cs typeface="Arial" panose="020B0604020202020204" pitchFamily="34" charset="0"/>
                              </a:rPr>
                            </m:ctrlPr>
                          </m:sSubPr>
                          <m:e>
                            <m:r>
                              <a:rPr lang="en-US" sz="3400" i="1">
                                <a:latin typeface="Cambria Math" panose="02040503050406030204" pitchFamily="18" charset="0"/>
                                <a:cs typeface="Arial" panose="020B0604020202020204" pitchFamily="34" charset="0"/>
                              </a:rPr>
                              <m:t>𝑑</m:t>
                            </m:r>
                            <m:r>
                              <a:rPr lang="en-US" sz="3400" i="1">
                                <a:latin typeface="Cambria Math" panose="02040503050406030204" pitchFamily="18" charset="0"/>
                                <a:ea typeface="Cambria Math" panose="02040503050406030204" pitchFamily="18" charset="0"/>
                                <a:cs typeface="Arial" panose="020B0604020202020204" pitchFamily="34" charset="0"/>
                              </a:rPr>
                              <m:t>𝜌</m:t>
                            </m:r>
                          </m:e>
                          <m:sub>
                            <m:r>
                              <a:rPr lang="en-US" sz="3400" i="1">
                                <a:latin typeface="Cambria Math" panose="02040503050406030204" pitchFamily="18" charset="0"/>
                                <a:cs typeface="Arial" panose="020B0604020202020204" pitchFamily="34" charset="0"/>
                              </a:rPr>
                              <m:t>𝑔</m:t>
                            </m:r>
                          </m:sub>
                        </m:sSub>
                      </m:num>
                      <m:den>
                        <m:r>
                          <a:rPr lang="en-US" sz="3400" i="1">
                            <a:latin typeface="Cambria Math" panose="02040503050406030204" pitchFamily="18" charset="0"/>
                            <a:cs typeface="Arial" panose="020B0604020202020204" pitchFamily="34" charset="0"/>
                          </a:rPr>
                          <m:t>𝑑𝑡</m:t>
                        </m:r>
                      </m:den>
                    </m:f>
                    <m:r>
                      <a:rPr lang="en-US" sz="3400" i="1">
                        <a:latin typeface="Cambria Math" panose="02040503050406030204" pitchFamily="18" charset="0"/>
                        <a:cs typeface="Arial" panose="020B0604020202020204" pitchFamily="34" charset="0"/>
                      </a:rPr>
                      <m:t>=</m:t>
                    </m:r>
                    <m:sSub>
                      <m:sSubPr>
                        <m:ctrlPr>
                          <a:rPr lang="en-US" sz="3400" i="1">
                            <a:latin typeface="Cambria Math" panose="02040503050406030204" pitchFamily="18" charset="0"/>
                            <a:cs typeface="Arial" panose="020B0604020202020204" pitchFamily="34" charset="0"/>
                          </a:rPr>
                        </m:ctrlPr>
                      </m:sSubPr>
                      <m:e>
                        <m:r>
                          <a:rPr lang="en-US" sz="3400" i="1">
                            <a:latin typeface="Cambria Math" panose="02040503050406030204" pitchFamily="18" charset="0"/>
                            <a:cs typeface="Arial" panose="020B0604020202020204" pitchFamily="34" charset="0"/>
                          </a:rPr>
                          <m:t>𝑟</m:t>
                        </m:r>
                      </m:e>
                      <m:sub>
                        <m:r>
                          <a:rPr lang="en-US" sz="3400" i="1">
                            <a:latin typeface="Cambria Math" panose="02040503050406030204" pitchFamily="18" charset="0"/>
                            <a:cs typeface="Arial" panose="020B0604020202020204" pitchFamily="34" charset="0"/>
                          </a:rPr>
                          <m:t>𝑛</m:t>
                        </m:r>
                      </m:sub>
                    </m:sSub>
                    <m:d>
                      <m:dPr>
                        <m:ctrlPr>
                          <a:rPr lang="en-US" sz="3400" i="1">
                            <a:latin typeface="Cambria Math" panose="02040503050406030204" pitchFamily="18" charset="0"/>
                            <a:cs typeface="Arial" panose="020B0604020202020204" pitchFamily="34" charset="0"/>
                          </a:rPr>
                        </m:ctrlPr>
                      </m:dPr>
                      <m:e>
                        <m:r>
                          <a:rPr lang="en-US" sz="3400" i="1">
                            <a:latin typeface="Cambria Math" panose="02040503050406030204" pitchFamily="18" charset="0"/>
                            <a:cs typeface="Arial" panose="020B0604020202020204" pitchFamily="34" charset="0"/>
                          </a:rPr>
                          <m:t>𝑡</m:t>
                        </m:r>
                      </m:e>
                    </m:d>
                    <m:r>
                      <a:rPr lang="en-US" sz="3400" i="1">
                        <a:latin typeface="Cambria Math" panose="02040503050406030204" pitchFamily="18" charset="0"/>
                        <a:cs typeface="Arial" panose="020B0604020202020204" pitchFamily="34" charset="0"/>
                      </a:rPr>
                      <m:t>∙</m:t>
                    </m:r>
                    <m:d>
                      <m:dPr>
                        <m:begChr m:val="["/>
                        <m:endChr m:val="]"/>
                        <m:ctrlPr>
                          <a:rPr lang="en-US" sz="3400" i="1">
                            <a:latin typeface="Cambria Math" panose="02040503050406030204" pitchFamily="18" charset="0"/>
                            <a:cs typeface="Arial" panose="020B0604020202020204" pitchFamily="34" charset="0"/>
                          </a:rPr>
                        </m:ctrlPr>
                      </m:dPr>
                      <m:e>
                        <m:r>
                          <a:rPr lang="en-US" sz="3400" i="1">
                            <a:latin typeface="Cambria Math" panose="02040503050406030204" pitchFamily="18" charset="0"/>
                            <a:cs typeface="Arial" panose="020B0604020202020204" pitchFamily="34" charset="0"/>
                          </a:rPr>
                          <m:t>1−</m:t>
                        </m:r>
                        <m:sSub>
                          <m:sSubPr>
                            <m:ctrlPr>
                              <a:rPr lang="en-US" sz="3400" i="1">
                                <a:latin typeface="Cambria Math" panose="02040503050406030204" pitchFamily="18" charset="0"/>
                                <a:ea typeface="Cambria Math" panose="02040503050406030204" pitchFamily="18" charset="0"/>
                                <a:cs typeface="Arial" panose="020B0604020202020204" pitchFamily="34" charset="0"/>
                              </a:rPr>
                            </m:ctrlPr>
                          </m:sSubPr>
                          <m:e>
                            <m:r>
                              <a:rPr lang="en-US" sz="3400" i="1">
                                <a:latin typeface="Cambria Math" panose="02040503050406030204" pitchFamily="18" charset="0"/>
                                <a:ea typeface="Cambria Math" panose="02040503050406030204" pitchFamily="18" charset="0"/>
                                <a:cs typeface="Arial" panose="020B0604020202020204" pitchFamily="34" charset="0"/>
                              </a:rPr>
                              <m:t>𝑋</m:t>
                            </m:r>
                          </m:e>
                          <m:sub>
                            <m:r>
                              <a:rPr lang="en-US" sz="3400" i="1">
                                <a:latin typeface="Cambria Math" panose="02040503050406030204" pitchFamily="18" charset="0"/>
                                <a:ea typeface="Cambria Math" panose="02040503050406030204" pitchFamily="18" charset="0"/>
                                <a:cs typeface="Arial" panose="020B0604020202020204" pitchFamily="34" charset="0"/>
                              </a:rPr>
                              <m:t>𝑐</m:t>
                            </m:r>
                          </m:sub>
                        </m:sSub>
                        <m:d>
                          <m:dPr>
                            <m:ctrlPr>
                              <a:rPr lang="en-US" sz="3400" i="1">
                                <a:latin typeface="Cambria Math" panose="02040503050406030204" pitchFamily="18" charset="0"/>
                                <a:ea typeface="Cambria Math" panose="02040503050406030204" pitchFamily="18" charset="0"/>
                                <a:cs typeface="Arial" panose="020B0604020202020204" pitchFamily="34" charset="0"/>
                              </a:rPr>
                            </m:ctrlPr>
                          </m:dPr>
                          <m:e>
                            <m:r>
                              <a:rPr lang="en-US" sz="3400" i="1">
                                <a:latin typeface="Cambria Math" panose="02040503050406030204" pitchFamily="18" charset="0"/>
                                <a:ea typeface="Cambria Math" panose="02040503050406030204" pitchFamily="18" charset="0"/>
                                <a:cs typeface="Arial" panose="020B0604020202020204" pitchFamily="34" charset="0"/>
                              </a:rPr>
                              <m:t>𝑡</m:t>
                            </m:r>
                          </m:e>
                        </m:d>
                      </m:e>
                    </m:d>
                    <m:r>
                      <a:rPr lang="en-US" sz="3400" i="1">
                        <a:latin typeface="Cambria Math" panose="02040503050406030204" pitchFamily="18" charset="0"/>
                        <a:ea typeface="Cambria Math" panose="02040503050406030204" pitchFamily="18" charset="0"/>
                        <a:cs typeface="Arial" panose="020B0604020202020204" pitchFamily="34" charset="0"/>
                      </a:rPr>
                      <m:t>∙</m:t>
                    </m:r>
                    <m:r>
                      <a:rPr lang="en-US" sz="3400" i="1">
                        <a:latin typeface="Cambria Math" panose="02040503050406030204" pitchFamily="18" charset="0"/>
                        <a:ea typeface="Cambria Math" panose="02040503050406030204" pitchFamily="18" charset="0"/>
                        <a:cs typeface="Arial" panose="020B0604020202020204" pitchFamily="34" charset="0"/>
                      </a:rPr>
                      <m:t>h</m:t>
                    </m:r>
                    <m:r>
                      <a:rPr lang="en-US" sz="3400" i="1">
                        <a:latin typeface="Cambria Math" panose="02040503050406030204" pitchFamily="18" charset="0"/>
                        <a:ea typeface="Cambria Math" panose="02040503050406030204" pitchFamily="18" charset="0"/>
                        <a:cs typeface="Arial" panose="020B0604020202020204" pitchFamily="34" charset="0"/>
                      </a:rPr>
                      <m:t> , </m:t>
                    </m:r>
                  </m:oMath>
                </a14:m>
                <a:r>
                  <a:rPr lang="en-US" sz="3400" dirty="0" smtClean="0">
                    <a:latin typeface="Arial" panose="020B0604020202020204" pitchFamily="34" charset="0"/>
                    <a:ea typeface="Cambria Math" panose="02040503050406030204" pitchFamily="18" charset="0"/>
                    <a:cs typeface="Arial" panose="020B0604020202020204" pitchFamily="34" charset="0"/>
                  </a:rPr>
                  <a:t> </a:t>
                </a:r>
              </a:p>
              <a:p>
                <a:pPr algn="ctr"/>
                <a:endParaRPr lang="en-US" sz="3400" dirty="0" smtClean="0">
                  <a:latin typeface="Arial" panose="020B0604020202020204" pitchFamily="34" charset="0"/>
                  <a:ea typeface="Cambria Math" panose="02040503050406030204" pitchFamily="18" charset="0"/>
                  <a:cs typeface="Arial" panose="020B0604020202020204" pitchFamily="34" charset="0"/>
                </a:endParaRPr>
              </a:p>
              <a:p>
                <a:r>
                  <a:rPr lang="en-US" sz="3400" dirty="0" smtClean="0">
                    <a:latin typeface="Arial" panose="020B0604020202020204" pitchFamily="34" charset="0"/>
                    <a:cs typeface="Arial" panose="020B0604020202020204" pitchFamily="34" charset="0"/>
                  </a:rPr>
                  <a:t>where the fraction crystallized </a:t>
                </a:r>
                <a:r>
                  <a:rPr lang="en-US" sz="3400" i="1" dirty="0" err="1" smtClean="0">
                    <a:latin typeface="Cambria Math" panose="02040503050406030204" pitchFamily="18" charset="0"/>
                    <a:ea typeface="Cambria Math" panose="02040503050406030204" pitchFamily="18" charset="0"/>
                    <a:cs typeface="Arial" panose="020B0604020202020204" pitchFamily="34" charset="0"/>
                  </a:rPr>
                  <a:t>X</a:t>
                </a:r>
                <a:r>
                  <a:rPr lang="en-US" sz="3400" i="1" baseline="-25000" dirty="0" err="1" smtClean="0">
                    <a:latin typeface="Cambria Math" panose="02040503050406030204" pitchFamily="18" charset="0"/>
                    <a:ea typeface="Cambria Math" panose="02040503050406030204" pitchFamily="18" charset="0"/>
                    <a:cs typeface="Arial" panose="020B0604020202020204" pitchFamily="34" charset="0"/>
                  </a:rPr>
                  <a:t>c</a:t>
                </a:r>
                <a:r>
                  <a:rPr lang="en-US" sz="3400" dirty="0" smtClean="0">
                    <a:latin typeface="Arial" panose="020B0604020202020204" pitchFamily="34" charset="0"/>
                    <a:cs typeface="Arial" panose="020B0604020202020204" pitchFamily="34" charset="0"/>
                  </a:rPr>
                  <a:t> is given by</a:t>
                </a:r>
              </a:p>
              <a:p>
                <a:endParaRPr lang="en-US" sz="3400" dirty="0">
                  <a:latin typeface="Arial" panose="020B0604020202020204" pitchFamily="34" charset="0"/>
                  <a:cs typeface="Arial" panose="020B0604020202020204" pitchFamily="34" charset="0"/>
                </a:endParaRPr>
              </a:p>
              <a:p>
                <a:pPr algn="just"/>
                <a14:m>
                  <m:oMathPara xmlns:m="http://schemas.openxmlformats.org/officeDocument/2006/math">
                    <m:oMathParaPr>
                      <m:jc m:val="left"/>
                    </m:oMathParaPr>
                    <m:oMath xmlns:m="http://schemas.openxmlformats.org/officeDocument/2006/math">
                      <m:sSub>
                        <m:sSubPr>
                          <m:ctrlPr>
                            <a:rPr lang="en-US" sz="3400" i="1" smtClean="0">
                              <a:latin typeface="Cambria Math" panose="02040503050406030204" pitchFamily="18" charset="0"/>
                              <a:cs typeface="Arial" panose="020B0604020202020204" pitchFamily="34" charset="0"/>
                            </a:rPr>
                          </m:ctrlPr>
                        </m:sSubPr>
                        <m:e>
                          <m:r>
                            <a:rPr lang="en-US" sz="3400" i="1">
                              <a:latin typeface="Cambria Math" panose="02040503050406030204" pitchFamily="18" charset="0"/>
                              <a:cs typeface="Arial" panose="020B0604020202020204" pitchFamily="34" charset="0"/>
                            </a:rPr>
                            <m:t>𝑋</m:t>
                          </m:r>
                        </m:e>
                        <m:sub>
                          <m:r>
                            <a:rPr lang="en-US" sz="3400" i="1">
                              <a:latin typeface="Cambria Math" panose="02040503050406030204" pitchFamily="18" charset="0"/>
                              <a:cs typeface="Arial" panose="020B0604020202020204" pitchFamily="34" charset="0"/>
                            </a:rPr>
                            <m:t>𝑐</m:t>
                          </m:r>
                        </m:sub>
                      </m:sSub>
                      <m:d>
                        <m:dPr>
                          <m:ctrlPr>
                            <a:rPr lang="en-US" sz="3400" i="1">
                              <a:latin typeface="Cambria Math" panose="02040503050406030204" pitchFamily="18" charset="0"/>
                              <a:cs typeface="Arial" panose="020B0604020202020204" pitchFamily="34" charset="0"/>
                            </a:rPr>
                          </m:ctrlPr>
                        </m:dPr>
                        <m:e>
                          <m:r>
                            <a:rPr lang="en-US" sz="3400" i="1">
                              <a:latin typeface="Cambria Math" panose="02040503050406030204" pitchFamily="18" charset="0"/>
                              <a:cs typeface="Arial" panose="020B0604020202020204" pitchFamily="34" charset="0"/>
                            </a:rPr>
                            <m:t>𝑡</m:t>
                          </m:r>
                        </m:e>
                      </m:d>
                      <m:r>
                        <a:rPr lang="en-US" sz="3400" i="1">
                          <a:latin typeface="Cambria Math" panose="02040503050406030204" pitchFamily="18" charset="0"/>
                          <a:cs typeface="Arial" panose="020B0604020202020204" pitchFamily="34" charset="0"/>
                        </a:rPr>
                        <m:t>=1−</m:t>
                      </m:r>
                      <m:func>
                        <m:funcPr>
                          <m:ctrlPr>
                            <a:rPr lang="en-US" sz="3400" i="1">
                              <a:latin typeface="Cambria Math" panose="02040503050406030204" pitchFamily="18" charset="0"/>
                              <a:cs typeface="Arial" panose="020B0604020202020204" pitchFamily="34" charset="0"/>
                            </a:rPr>
                          </m:ctrlPr>
                        </m:funcPr>
                        <m:fName>
                          <m:r>
                            <m:rPr>
                              <m:sty m:val="p"/>
                            </m:rPr>
                            <a:rPr lang="en-US" sz="3400">
                              <a:latin typeface="Cambria Math" panose="02040503050406030204" pitchFamily="18" charset="0"/>
                              <a:cs typeface="Arial" panose="020B0604020202020204" pitchFamily="34" charset="0"/>
                            </a:rPr>
                            <m:t>exp</m:t>
                          </m:r>
                        </m:fName>
                        <m:e>
                          <m:d>
                            <m:dPr>
                              <m:begChr m:val="["/>
                              <m:endChr m:val="]"/>
                              <m:ctrlPr>
                                <a:rPr lang="en-US" sz="3400" i="1">
                                  <a:latin typeface="Cambria Math" panose="02040503050406030204" pitchFamily="18" charset="0"/>
                                  <a:cs typeface="Arial" panose="020B0604020202020204" pitchFamily="34" charset="0"/>
                                </a:rPr>
                              </m:ctrlPr>
                            </m:dPr>
                            <m:e>
                              <m:nary>
                                <m:naryPr>
                                  <m:ctrlPr>
                                    <a:rPr lang="en-US" sz="3400" i="1">
                                      <a:latin typeface="Cambria Math" panose="02040503050406030204" pitchFamily="18" charset="0"/>
                                      <a:cs typeface="Arial" panose="020B0604020202020204" pitchFamily="34" charset="0"/>
                                    </a:rPr>
                                  </m:ctrlPr>
                                </m:naryPr>
                                <m:sub>
                                  <m:sSup>
                                    <m:sSupPr>
                                      <m:ctrlPr>
                                        <a:rPr lang="en-US" sz="3400" i="1">
                                          <a:latin typeface="Cambria Math" panose="02040503050406030204" pitchFamily="18" charset="0"/>
                                          <a:cs typeface="Arial" panose="020B0604020202020204" pitchFamily="34" charset="0"/>
                                        </a:rPr>
                                      </m:ctrlPr>
                                    </m:sSupPr>
                                    <m:e>
                                      <m:r>
                                        <m:rPr>
                                          <m:brk m:alnAt="23"/>
                                        </m:rPr>
                                        <a:rPr lang="en-US" sz="3400" i="1">
                                          <a:latin typeface="Cambria Math" panose="02040503050406030204" pitchFamily="18" charset="0"/>
                                          <a:cs typeface="Arial" panose="020B0604020202020204" pitchFamily="34" charset="0"/>
                                        </a:rPr>
                                        <m:t>𝑡</m:t>
                                      </m:r>
                                    </m:e>
                                    <m:sup>
                                      <m:r>
                                        <a:rPr lang="en-US" sz="3400" i="1">
                                          <a:latin typeface="Cambria Math" panose="02040503050406030204" pitchFamily="18" charset="0"/>
                                          <a:cs typeface="Arial" panose="020B0604020202020204" pitchFamily="34" charset="0"/>
                                        </a:rPr>
                                        <m:t>′</m:t>
                                      </m:r>
                                    </m:sup>
                                  </m:sSup>
                                  <m:r>
                                    <m:rPr>
                                      <m:brk m:alnAt="23"/>
                                    </m:rPr>
                                    <a:rPr lang="en-US" sz="3400" i="1">
                                      <a:latin typeface="Cambria Math" panose="02040503050406030204" pitchFamily="18" charset="0"/>
                                      <a:cs typeface="Arial" panose="020B0604020202020204" pitchFamily="34" charset="0"/>
                                    </a:rPr>
                                    <m:t>=</m:t>
                                  </m:r>
                                  <m:r>
                                    <a:rPr lang="en-US" sz="3400" i="1">
                                      <a:latin typeface="Cambria Math" panose="02040503050406030204" pitchFamily="18" charset="0"/>
                                      <a:cs typeface="Arial" panose="020B0604020202020204" pitchFamily="34" charset="0"/>
                                    </a:rPr>
                                    <m:t>0</m:t>
                                  </m:r>
                                </m:sub>
                                <m:sup>
                                  <m:r>
                                    <a:rPr lang="en-US" sz="3400" i="1">
                                      <a:latin typeface="Cambria Math" panose="02040503050406030204" pitchFamily="18" charset="0"/>
                                      <a:cs typeface="Arial" panose="020B0604020202020204" pitchFamily="34" charset="0"/>
                                    </a:rPr>
                                    <m:t>𝑡</m:t>
                                  </m:r>
                                </m:sup>
                                <m:e>
                                  <m:sSub>
                                    <m:sSubPr>
                                      <m:ctrlPr>
                                        <a:rPr lang="en-US" sz="3400" i="1">
                                          <a:latin typeface="Cambria Math" panose="02040503050406030204" pitchFamily="18" charset="0"/>
                                          <a:cs typeface="Arial" panose="020B0604020202020204" pitchFamily="34" charset="0"/>
                                        </a:rPr>
                                      </m:ctrlPr>
                                    </m:sSubPr>
                                    <m:e>
                                      <m:r>
                                        <a:rPr lang="en-US" sz="3400" i="1">
                                          <a:latin typeface="Cambria Math" panose="02040503050406030204" pitchFamily="18" charset="0"/>
                                          <a:cs typeface="Arial" panose="020B0604020202020204" pitchFamily="34" charset="0"/>
                                        </a:rPr>
                                        <m:t>𝑟</m:t>
                                      </m:r>
                                    </m:e>
                                    <m:sub>
                                      <m:r>
                                        <a:rPr lang="en-US" sz="3400" i="1">
                                          <a:latin typeface="Cambria Math" panose="02040503050406030204" pitchFamily="18" charset="0"/>
                                          <a:cs typeface="Arial" panose="020B0604020202020204" pitchFamily="34" charset="0"/>
                                        </a:rPr>
                                        <m:t>𝑛</m:t>
                                      </m:r>
                                    </m:sub>
                                  </m:sSub>
                                  <m:d>
                                    <m:dPr>
                                      <m:ctrlPr>
                                        <a:rPr lang="en-US" sz="3400" i="1">
                                          <a:latin typeface="Cambria Math" panose="02040503050406030204" pitchFamily="18" charset="0"/>
                                          <a:cs typeface="Arial" panose="020B0604020202020204" pitchFamily="34" charset="0"/>
                                        </a:rPr>
                                      </m:ctrlPr>
                                    </m:dPr>
                                    <m:e>
                                      <m:sSup>
                                        <m:sSupPr>
                                          <m:ctrlPr>
                                            <a:rPr lang="en-US" sz="3400" i="1">
                                              <a:latin typeface="Cambria Math" panose="02040503050406030204" pitchFamily="18" charset="0"/>
                                              <a:cs typeface="Arial" panose="020B0604020202020204" pitchFamily="34" charset="0"/>
                                            </a:rPr>
                                          </m:ctrlPr>
                                        </m:sSupPr>
                                        <m:e>
                                          <m:r>
                                            <a:rPr lang="en-US" sz="3400" i="1">
                                              <a:latin typeface="Cambria Math" panose="02040503050406030204" pitchFamily="18" charset="0"/>
                                              <a:cs typeface="Arial" panose="020B0604020202020204" pitchFamily="34" charset="0"/>
                                            </a:rPr>
                                            <m:t>𝑡</m:t>
                                          </m:r>
                                        </m:e>
                                        <m:sup>
                                          <m:r>
                                            <a:rPr lang="en-US" sz="3400" i="1">
                                              <a:latin typeface="Cambria Math" panose="02040503050406030204" pitchFamily="18" charset="0"/>
                                              <a:cs typeface="Arial" panose="020B0604020202020204" pitchFamily="34" charset="0"/>
                                            </a:rPr>
                                            <m:t>′</m:t>
                                          </m:r>
                                        </m:sup>
                                      </m:sSup>
                                    </m:e>
                                  </m:d>
                                  <m:r>
                                    <a:rPr lang="en-US" sz="3400" i="1">
                                      <a:latin typeface="Cambria Math" panose="02040503050406030204" pitchFamily="18" charset="0"/>
                                      <a:ea typeface="Cambria Math" panose="02040503050406030204" pitchFamily="18" charset="0"/>
                                      <a:cs typeface="Arial" panose="020B0604020202020204" pitchFamily="34" charset="0"/>
                                    </a:rPr>
                                    <m:t>∙</m:t>
                                  </m:r>
                                  <m:sSub>
                                    <m:sSubPr>
                                      <m:ctrlPr>
                                        <a:rPr lang="en-US" sz="3400" i="1">
                                          <a:latin typeface="Cambria Math" panose="02040503050406030204" pitchFamily="18" charset="0"/>
                                          <a:ea typeface="Cambria Math" panose="02040503050406030204" pitchFamily="18" charset="0"/>
                                          <a:cs typeface="Arial" panose="020B0604020202020204" pitchFamily="34" charset="0"/>
                                        </a:rPr>
                                      </m:ctrlPr>
                                    </m:sSubPr>
                                    <m:e>
                                      <m:r>
                                        <a:rPr lang="en-US" sz="3400" i="1">
                                          <a:latin typeface="Cambria Math" panose="02040503050406030204" pitchFamily="18" charset="0"/>
                                          <a:ea typeface="Cambria Math" panose="02040503050406030204" pitchFamily="18" charset="0"/>
                                          <a:cs typeface="Arial" panose="020B0604020202020204" pitchFamily="34" charset="0"/>
                                        </a:rPr>
                                        <m:t>𝑣</m:t>
                                      </m:r>
                                    </m:e>
                                    <m:sub>
                                      <m:r>
                                        <a:rPr lang="en-US" sz="3400" i="1">
                                          <a:latin typeface="Cambria Math" panose="02040503050406030204" pitchFamily="18" charset="0"/>
                                          <a:ea typeface="Cambria Math" panose="02040503050406030204" pitchFamily="18" charset="0"/>
                                          <a:cs typeface="Arial" panose="020B0604020202020204" pitchFamily="34" charset="0"/>
                                        </a:rPr>
                                        <m:t>𝑔</m:t>
                                      </m:r>
                                    </m:sub>
                                  </m:sSub>
                                  <m:d>
                                    <m:dPr>
                                      <m:ctrlPr>
                                        <a:rPr lang="en-US" sz="3400" i="1">
                                          <a:latin typeface="Cambria Math" panose="02040503050406030204" pitchFamily="18" charset="0"/>
                                          <a:ea typeface="Cambria Math" panose="02040503050406030204" pitchFamily="18" charset="0"/>
                                          <a:cs typeface="Arial" panose="020B0604020202020204" pitchFamily="34" charset="0"/>
                                        </a:rPr>
                                      </m:ctrlPr>
                                    </m:dPr>
                                    <m:e>
                                      <m:r>
                                        <a:rPr lang="en-US" sz="3400" i="1">
                                          <a:latin typeface="Cambria Math" panose="02040503050406030204" pitchFamily="18" charset="0"/>
                                          <a:ea typeface="Cambria Math" panose="02040503050406030204" pitchFamily="18" charset="0"/>
                                          <a:cs typeface="Arial" panose="020B0604020202020204" pitchFamily="34" charset="0"/>
                                        </a:rPr>
                                        <m:t>𝑡</m:t>
                                      </m:r>
                                      <m:r>
                                        <a:rPr lang="en-US" sz="3400" i="1">
                                          <a:latin typeface="Cambria Math" panose="02040503050406030204" pitchFamily="18" charset="0"/>
                                          <a:ea typeface="Cambria Math" panose="02040503050406030204" pitchFamily="18" charset="0"/>
                                          <a:cs typeface="Arial" panose="020B0604020202020204" pitchFamily="34" charset="0"/>
                                        </a:rPr>
                                        <m:t>−</m:t>
                                      </m:r>
                                      <m:sSup>
                                        <m:sSupPr>
                                          <m:ctrlPr>
                                            <a:rPr lang="en-US" sz="3400" i="1">
                                              <a:latin typeface="Cambria Math" panose="02040503050406030204" pitchFamily="18" charset="0"/>
                                              <a:ea typeface="Cambria Math" panose="02040503050406030204" pitchFamily="18" charset="0"/>
                                              <a:cs typeface="Arial" panose="020B0604020202020204" pitchFamily="34" charset="0"/>
                                            </a:rPr>
                                          </m:ctrlPr>
                                        </m:sSupPr>
                                        <m:e>
                                          <m:r>
                                            <a:rPr lang="en-US" sz="3400" i="1">
                                              <a:latin typeface="Cambria Math" panose="02040503050406030204" pitchFamily="18" charset="0"/>
                                              <a:ea typeface="Cambria Math" panose="02040503050406030204" pitchFamily="18" charset="0"/>
                                              <a:cs typeface="Arial" panose="020B0604020202020204" pitchFamily="34" charset="0"/>
                                            </a:rPr>
                                            <m:t>𝑡</m:t>
                                          </m:r>
                                        </m:e>
                                        <m:sup>
                                          <m:r>
                                            <a:rPr lang="en-US" sz="3400" i="1">
                                              <a:latin typeface="Cambria Math" panose="02040503050406030204" pitchFamily="18" charset="0"/>
                                              <a:ea typeface="Cambria Math" panose="02040503050406030204" pitchFamily="18" charset="0"/>
                                              <a:cs typeface="Arial" panose="020B0604020202020204" pitchFamily="34" charset="0"/>
                                            </a:rPr>
                                            <m:t>′</m:t>
                                          </m:r>
                                        </m:sup>
                                      </m:sSup>
                                    </m:e>
                                  </m:d>
                                  <m:r>
                                    <a:rPr lang="en-US" sz="3400" i="1">
                                      <a:latin typeface="Cambria Math" panose="02040503050406030204" pitchFamily="18" charset="0"/>
                                      <a:ea typeface="Cambria Math" panose="02040503050406030204" pitchFamily="18" charset="0"/>
                                      <a:cs typeface="Arial" panose="020B0604020202020204" pitchFamily="34" charset="0"/>
                                    </a:rPr>
                                    <m:t>𝑑</m:t>
                                  </m:r>
                                  <m:sSup>
                                    <m:sSupPr>
                                      <m:ctrlPr>
                                        <a:rPr lang="en-US" sz="3400" i="1">
                                          <a:latin typeface="Cambria Math" panose="02040503050406030204" pitchFamily="18" charset="0"/>
                                          <a:ea typeface="Cambria Math" panose="02040503050406030204" pitchFamily="18" charset="0"/>
                                          <a:cs typeface="Arial" panose="020B0604020202020204" pitchFamily="34" charset="0"/>
                                        </a:rPr>
                                      </m:ctrlPr>
                                    </m:sSupPr>
                                    <m:e>
                                      <m:r>
                                        <a:rPr lang="en-US" sz="3400" i="1">
                                          <a:latin typeface="Cambria Math" panose="02040503050406030204" pitchFamily="18" charset="0"/>
                                          <a:ea typeface="Cambria Math" panose="02040503050406030204" pitchFamily="18" charset="0"/>
                                          <a:cs typeface="Arial" panose="020B0604020202020204" pitchFamily="34" charset="0"/>
                                        </a:rPr>
                                        <m:t>𝑡</m:t>
                                      </m:r>
                                    </m:e>
                                    <m:sup>
                                      <m:r>
                                        <a:rPr lang="en-US" sz="3400" i="1">
                                          <a:latin typeface="Cambria Math" panose="02040503050406030204" pitchFamily="18" charset="0"/>
                                          <a:ea typeface="Cambria Math" panose="02040503050406030204" pitchFamily="18" charset="0"/>
                                          <a:cs typeface="Arial" panose="020B0604020202020204" pitchFamily="34" charset="0"/>
                                        </a:rPr>
                                        <m:t>′</m:t>
                                      </m:r>
                                    </m:sup>
                                  </m:sSup>
                                </m:e>
                              </m:nary>
                            </m:e>
                          </m:d>
                        </m:e>
                      </m:func>
                      <m:r>
                        <a:rPr lang="en-US" sz="3400" b="0" i="1" smtClean="0">
                          <a:latin typeface="Cambria Math" panose="02040503050406030204" pitchFamily="18" charset="0"/>
                          <a:ea typeface="Cambria Math" panose="02040503050406030204" pitchFamily="18" charset="0"/>
                          <a:cs typeface="Arial" panose="020B0604020202020204" pitchFamily="34" charset="0"/>
                        </a:rPr>
                        <m:t> </m:t>
                      </m:r>
                      <m:r>
                        <a:rPr lang="en-US" sz="3400" i="1">
                          <a:latin typeface="Cambria Math" panose="02040503050406030204" pitchFamily="18" charset="0"/>
                          <a:ea typeface="Cambria Math" panose="02040503050406030204" pitchFamily="18" charset="0"/>
                          <a:cs typeface="Arial" panose="020B0604020202020204" pitchFamily="34" charset="0"/>
                        </a:rPr>
                        <m:t>,</m:t>
                      </m:r>
                      <m:r>
                        <a:rPr lang="en-US" sz="3400" b="0" i="1" smtClean="0">
                          <a:latin typeface="Cambria Math" panose="02040503050406030204" pitchFamily="18" charset="0"/>
                          <a:ea typeface="Cambria Math" panose="02040503050406030204" pitchFamily="18" charset="0"/>
                          <a:cs typeface="Arial" panose="020B0604020202020204" pitchFamily="34" charset="0"/>
                        </a:rPr>
                        <m:t> </m:t>
                      </m:r>
                    </m:oMath>
                  </m:oMathPara>
                </a14:m>
                <a:endParaRPr lang="en-US" sz="3400" dirty="0" smtClean="0">
                  <a:latin typeface="Arial" panose="020B0604020202020204" pitchFamily="34" charset="0"/>
                  <a:cs typeface="Arial" panose="020B0604020202020204" pitchFamily="34" charset="0"/>
                </a:endParaRPr>
              </a:p>
              <a:p>
                <a:pPr algn="just"/>
                <a:endParaRPr lang="en-US" sz="3400" dirty="0">
                  <a:latin typeface="Arial" panose="020B0604020202020204" pitchFamily="34" charset="0"/>
                  <a:cs typeface="Arial" panose="020B0604020202020204" pitchFamily="34" charset="0"/>
                </a:endParaRPr>
              </a:p>
              <a:p>
                <a:r>
                  <a:rPr lang="en-US" sz="3400" dirty="0" smtClean="0">
                    <a:latin typeface="Arial" panose="020B0604020202020204" pitchFamily="34" charset="0"/>
                    <a:cs typeface="Arial" panose="020B0604020202020204" pitchFamily="34" charset="0"/>
                  </a:rPr>
                  <a:t>and the grain volume </a:t>
                </a:r>
                <a:r>
                  <a:rPr lang="en-US" sz="3400" i="1" dirty="0" smtClean="0">
                    <a:latin typeface="Arial" panose="020B0604020202020204" pitchFamily="34" charset="0"/>
                    <a:cs typeface="Arial" panose="020B0604020202020204" pitchFamily="34" charset="0"/>
                  </a:rPr>
                  <a:t>v</a:t>
                </a:r>
                <a:r>
                  <a:rPr lang="en-US" sz="3400" i="1" baseline="-25000" dirty="0" smtClean="0">
                    <a:latin typeface="Arial" panose="020B0604020202020204" pitchFamily="34" charset="0"/>
                    <a:cs typeface="Arial" panose="020B0604020202020204" pitchFamily="34" charset="0"/>
                  </a:rPr>
                  <a:t>g </a:t>
                </a:r>
                <a:r>
                  <a:rPr lang="en-US" sz="3400" dirty="0" smtClean="0">
                    <a:latin typeface="Arial" panose="020B0604020202020204" pitchFamily="34" charset="0"/>
                    <a:cs typeface="Arial" panose="020B0604020202020204" pitchFamily="34" charset="0"/>
                  </a:rPr>
                  <a:t>is</a:t>
                </a:r>
                <a:endParaRPr lang="en-US" sz="3400" i="1" baseline="-25000" dirty="0">
                  <a:latin typeface="Arial" panose="020B0604020202020204" pitchFamily="34" charset="0"/>
                  <a:cs typeface="Arial" panose="020B0604020202020204" pitchFamily="34" charset="0"/>
                </a:endParaRPr>
              </a:p>
              <a:p>
                <a:pPr algn="ctr"/>
                <a:endParaRPr lang="en-US" sz="3400" i="1" dirty="0">
                  <a:latin typeface="Cambria Math" panose="02040503050406030204" pitchFamily="18" charset="0"/>
                  <a:cs typeface="Arial" panose="020B0604020202020204" pitchFamily="34" charset="0"/>
                </a:endParaRPr>
              </a:p>
              <a:p>
                <a:pPr algn="ctr"/>
                <a14:m>
                  <m:oMathPara xmlns:m="http://schemas.openxmlformats.org/officeDocument/2006/math">
                    <m:oMathParaPr>
                      <m:jc m:val="left"/>
                    </m:oMathParaPr>
                    <m:oMath xmlns:m="http://schemas.openxmlformats.org/officeDocument/2006/math">
                      <m:sSub>
                        <m:sSubPr>
                          <m:ctrlPr>
                            <a:rPr lang="en-US" sz="3400" i="1">
                              <a:latin typeface="Cambria Math" panose="02040503050406030204" pitchFamily="18" charset="0"/>
                              <a:cs typeface="Arial" panose="020B0604020202020204" pitchFamily="34" charset="0"/>
                            </a:rPr>
                          </m:ctrlPr>
                        </m:sSubPr>
                        <m:e>
                          <m:r>
                            <a:rPr lang="en-US" sz="3400" i="1">
                              <a:latin typeface="Cambria Math" panose="02040503050406030204" pitchFamily="18" charset="0"/>
                              <a:cs typeface="Arial" panose="020B0604020202020204" pitchFamily="34" charset="0"/>
                            </a:rPr>
                            <m:t>𝑣</m:t>
                          </m:r>
                        </m:e>
                        <m:sub>
                          <m:r>
                            <a:rPr lang="en-US" sz="3400" i="1">
                              <a:latin typeface="Cambria Math" panose="02040503050406030204" pitchFamily="18" charset="0"/>
                              <a:cs typeface="Arial" panose="020B0604020202020204" pitchFamily="34" charset="0"/>
                            </a:rPr>
                            <m:t>𝑔</m:t>
                          </m:r>
                        </m:sub>
                      </m:sSub>
                      <m:d>
                        <m:dPr>
                          <m:ctrlPr>
                            <a:rPr lang="en-US" sz="3400" i="1">
                              <a:latin typeface="Cambria Math" panose="02040503050406030204" pitchFamily="18" charset="0"/>
                              <a:cs typeface="Arial" panose="020B0604020202020204" pitchFamily="34" charset="0"/>
                            </a:rPr>
                          </m:ctrlPr>
                        </m:dPr>
                        <m:e>
                          <m:r>
                            <a:rPr lang="en-US" sz="3400" i="1">
                              <a:latin typeface="Cambria Math" panose="02040503050406030204" pitchFamily="18" charset="0"/>
                              <a:cs typeface="Arial" panose="020B0604020202020204" pitchFamily="34" charset="0"/>
                            </a:rPr>
                            <m:t>𝑡</m:t>
                          </m:r>
                        </m:e>
                      </m:d>
                      <m:r>
                        <a:rPr lang="en-US" sz="3400" i="1">
                          <a:latin typeface="Cambria Math" panose="02040503050406030204" pitchFamily="18" charset="0"/>
                          <a:cs typeface="Arial" panose="020B0604020202020204" pitchFamily="34" charset="0"/>
                        </a:rPr>
                        <m:t>=</m:t>
                      </m:r>
                      <m:r>
                        <a:rPr lang="en-US" sz="3400" i="1">
                          <a:latin typeface="Cambria Math" panose="02040503050406030204" pitchFamily="18" charset="0"/>
                          <a:ea typeface="Cambria Math" panose="02040503050406030204" pitchFamily="18" charset="0"/>
                          <a:cs typeface="Arial" panose="020B0604020202020204" pitchFamily="34" charset="0"/>
                        </a:rPr>
                        <m:t>𝜋</m:t>
                      </m:r>
                      <m:r>
                        <a:rPr lang="en-US" sz="3400" i="1">
                          <a:latin typeface="Cambria Math" panose="02040503050406030204" pitchFamily="18" charset="0"/>
                          <a:ea typeface="Cambria Math" panose="02040503050406030204" pitchFamily="18" charset="0"/>
                          <a:cs typeface="Arial" panose="020B0604020202020204" pitchFamily="34" charset="0"/>
                        </a:rPr>
                        <m:t>∙</m:t>
                      </m:r>
                      <m:nary>
                        <m:naryPr>
                          <m:ctrlPr>
                            <a:rPr lang="en-US" sz="3400" i="1">
                              <a:latin typeface="Cambria Math" panose="02040503050406030204" pitchFamily="18" charset="0"/>
                              <a:ea typeface="Cambria Math" panose="02040503050406030204" pitchFamily="18" charset="0"/>
                              <a:cs typeface="Arial" panose="020B0604020202020204" pitchFamily="34" charset="0"/>
                            </a:rPr>
                          </m:ctrlPr>
                        </m:naryPr>
                        <m:sub>
                          <m:r>
                            <m:rPr>
                              <m:brk m:alnAt="23"/>
                            </m:rPr>
                            <a:rPr lang="en-US" sz="3400" i="1">
                              <a:latin typeface="Cambria Math" panose="02040503050406030204" pitchFamily="18" charset="0"/>
                              <a:ea typeface="Cambria Math" panose="02040503050406030204" pitchFamily="18" charset="0"/>
                              <a:cs typeface="Arial" panose="020B0604020202020204" pitchFamily="34" charset="0"/>
                            </a:rPr>
                            <m:t>0</m:t>
                          </m:r>
                        </m:sub>
                        <m:sup>
                          <m:r>
                            <a:rPr lang="en-US" sz="3400" i="1">
                              <a:latin typeface="Cambria Math" panose="02040503050406030204" pitchFamily="18" charset="0"/>
                              <a:ea typeface="Cambria Math" panose="02040503050406030204" pitchFamily="18" charset="0"/>
                              <a:cs typeface="Arial" panose="020B0604020202020204" pitchFamily="34" charset="0"/>
                            </a:rPr>
                            <m:t>𝑡</m:t>
                          </m:r>
                        </m:sup>
                        <m:e>
                          <m:sSub>
                            <m:sSubPr>
                              <m:ctrlPr>
                                <a:rPr lang="en-US" sz="3400" i="1">
                                  <a:latin typeface="Cambria Math" panose="02040503050406030204" pitchFamily="18" charset="0"/>
                                  <a:ea typeface="Cambria Math" panose="02040503050406030204" pitchFamily="18" charset="0"/>
                                  <a:cs typeface="Arial" panose="020B0604020202020204" pitchFamily="34" charset="0"/>
                                </a:rPr>
                              </m:ctrlPr>
                            </m:sSubPr>
                            <m:e>
                              <m:r>
                                <a:rPr lang="en-US" sz="3400" i="1">
                                  <a:latin typeface="Cambria Math" panose="02040503050406030204" pitchFamily="18" charset="0"/>
                                  <a:ea typeface="Cambria Math" panose="02040503050406030204" pitchFamily="18" charset="0"/>
                                  <a:cs typeface="Arial" panose="020B0604020202020204" pitchFamily="34" charset="0"/>
                                </a:rPr>
                                <m:t>𝑠</m:t>
                              </m:r>
                            </m:e>
                            <m:sub>
                              <m:r>
                                <a:rPr lang="en-US" sz="3400" i="1">
                                  <a:latin typeface="Cambria Math" panose="02040503050406030204" pitchFamily="18" charset="0"/>
                                  <a:ea typeface="Cambria Math" panose="02040503050406030204" pitchFamily="18" charset="0"/>
                                  <a:cs typeface="Arial" panose="020B0604020202020204" pitchFamily="34" charset="0"/>
                                </a:rPr>
                                <m:t>𝑔</m:t>
                              </m:r>
                            </m:sub>
                          </m:sSub>
                          <m:d>
                            <m:dPr>
                              <m:ctrlPr>
                                <a:rPr lang="en-US" sz="3400" i="1">
                                  <a:latin typeface="Cambria Math" panose="02040503050406030204" pitchFamily="18" charset="0"/>
                                  <a:ea typeface="Cambria Math" panose="02040503050406030204" pitchFamily="18" charset="0"/>
                                  <a:cs typeface="Arial" panose="020B0604020202020204" pitchFamily="34" charset="0"/>
                                </a:rPr>
                              </m:ctrlPr>
                            </m:dPr>
                            <m:e>
                              <m:r>
                                <a:rPr lang="en-US" sz="3400" i="1">
                                  <a:latin typeface="Cambria Math" panose="02040503050406030204" pitchFamily="18" charset="0"/>
                                  <a:ea typeface="Cambria Math" panose="02040503050406030204" pitchFamily="18" charset="0"/>
                                  <a:cs typeface="Arial" panose="020B0604020202020204" pitchFamily="34" charset="0"/>
                                </a:rPr>
                                <m:t>𝑡</m:t>
                              </m:r>
                            </m:e>
                          </m:d>
                          <m:r>
                            <a:rPr lang="en-US" sz="3400" i="1">
                              <a:latin typeface="Cambria Math" panose="02040503050406030204" pitchFamily="18" charset="0"/>
                              <a:ea typeface="Cambria Math" panose="02040503050406030204" pitchFamily="18" charset="0"/>
                              <a:cs typeface="Arial" panose="020B0604020202020204" pitchFamily="34" charset="0"/>
                            </a:rPr>
                            <m:t> </m:t>
                          </m:r>
                          <m:r>
                            <a:rPr lang="en-US" sz="3400" i="1">
                              <a:latin typeface="Cambria Math" panose="02040503050406030204" pitchFamily="18" charset="0"/>
                              <a:ea typeface="Cambria Math" panose="02040503050406030204" pitchFamily="18" charset="0"/>
                              <a:cs typeface="Arial" panose="020B0604020202020204" pitchFamily="34" charset="0"/>
                            </a:rPr>
                            <m:t>𝑑𝑡</m:t>
                          </m:r>
                        </m:e>
                      </m:nary>
                      <m:r>
                        <a:rPr lang="en-US" sz="3400" i="1">
                          <a:latin typeface="Cambria Math" panose="02040503050406030204" pitchFamily="18" charset="0"/>
                          <a:ea typeface="Cambria Math" panose="02040503050406030204" pitchFamily="18" charset="0"/>
                          <a:cs typeface="Arial" panose="020B0604020202020204" pitchFamily="34" charset="0"/>
                        </a:rPr>
                        <m:t>∙</m:t>
                      </m:r>
                      <m:r>
                        <a:rPr lang="en-US" sz="3400" i="1">
                          <a:latin typeface="Cambria Math" panose="02040503050406030204" pitchFamily="18" charset="0"/>
                          <a:ea typeface="Cambria Math" panose="02040503050406030204" pitchFamily="18" charset="0"/>
                          <a:cs typeface="Arial" panose="020B0604020202020204" pitchFamily="34" charset="0"/>
                        </a:rPr>
                        <m:t>h</m:t>
                      </m:r>
                      <m:r>
                        <a:rPr lang="en-US" sz="3400">
                          <a:latin typeface="Cambria Math" panose="02040503050406030204" pitchFamily="18" charset="0"/>
                          <a:ea typeface="Cambria Math" panose="02040503050406030204" pitchFamily="18" charset="0"/>
                          <a:cs typeface="Arial" panose="020B0604020202020204" pitchFamily="34" charset="0"/>
                        </a:rPr>
                        <m:t> .</m:t>
                      </m:r>
                      <m:r>
                        <a:rPr lang="en-US" sz="3400" b="0" i="0" smtClean="0">
                          <a:latin typeface="Cambria Math" panose="02040503050406030204" pitchFamily="18" charset="0"/>
                          <a:ea typeface="Cambria Math" panose="02040503050406030204" pitchFamily="18" charset="0"/>
                          <a:cs typeface="Arial" panose="020B0604020202020204" pitchFamily="34" charset="0"/>
                        </a:rPr>
                        <m:t> </m:t>
                      </m:r>
                    </m:oMath>
                  </m:oMathPara>
                </a14:m>
                <a:endParaRPr lang="en-US" sz="3400" dirty="0" smtClean="0">
                  <a:latin typeface="Arial" panose="020B0604020202020204" pitchFamily="34" charset="0"/>
                  <a:cs typeface="Arial" panose="020B0604020202020204" pitchFamily="34" charset="0"/>
                </a:endParaRPr>
              </a:p>
              <a:p>
                <a:pPr algn="ctr"/>
                <a:endParaRPr lang="en-US" sz="3400" dirty="0">
                  <a:latin typeface="Arial" panose="020B0604020202020204" pitchFamily="34" charset="0"/>
                  <a:cs typeface="Arial" panose="020B0604020202020204" pitchFamily="34" charset="0"/>
                </a:endParaRPr>
              </a:p>
              <a:p>
                <a:pPr algn="just"/>
                <a:r>
                  <a:rPr lang="en-US" sz="3400" dirty="0" smtClean="0">
                    <a:latin typeface="Arial" panose="020B0604020202020204" pitchFamily="34" charset="0"/>
                    <a:cs typeface="Arial" panose="020B0604020202020204" pitchFamily="34" charset="0"/>
                  </a:rPr>
                  <a:t>The nucleation </a:t>
                </a:r>
                <a:r>
                  <a:rPr lang="en-US" sz="3400" dirty="0" smtClean="0">
                    <a:latin typeface="Arial" panose="020B0604020202020204" pitchFamily="34" charset="0"/>
                    <a:cs typeface="Arial" panose="020B0604020202020204" pitchFamily="34" charset="0"/>
                  </a:rPr>
                  <a:t>rate </a:t>
                </a:r>
                <a:r>
                  <a:rPr lang="en-US" sz="3400" dirty="0" smtClean="0">
                    <a:latin typeface="Arial" panose="020B0604020202020204" pitchFamily="34" charset="0"/>
                    <a:cs typeface="Arial" panose="020B0604020202020204" pitchFamily="34" charset="0"/>
                  </a:rPr>
                  <a:t>and grain growth </a:t>
                </a:r>
                <a:r>
                  <a:rPr lang="en-US" sz="3400" dirty="0" smtClean="0">
                    <a:latin typeface="Arial" panose="020B0604020202020204" pitchFamily="34" charset="0"/>
                    <a:cs typeface="Arial" panose="020B0604020202020204" pitchFamily="34" charset="0"/>
                  </a:rPr>
                  <a:t>velocity </a:t>
                </a:r>
                <a:r>
                  <a:rPr lang="en-US" sz="3400" dirty="0">
                    <a:latin typeface="Arial" panose="020B0604020202020204" pitchFamily="34" charset="0"/>
                    <a:cs typeface="Arial" panose="020B0604020202020204" pitchFamily="34" charset="0"/>
                  </a:rPr>
                  <a:t>are temperature dependent and are </a:t>
                </a:r>
                <a:r>
                  <a:rPr lang="en-US" sz="3400" dirty="0" smtClean="0">
                    <a:latin typeface="Arial" panose="020B0604020202020204" pitchFamily="34" charset="0"/>
                    <a:cs typeface="Arial" panose="020B0604020202020204" pitchFamily="34" charset="0"/>
                  </a:rPr>
                  <a:t>thus </a:t>
                </a:r>
                <a:r>
                  <a:rPr lang="en-US" sz="3400" dirty="0">
                    <a:latin typeface="Arial" panose="020B0604020202020204" pitchFamily="34" charset="0"/>
                    <a:cs typeface="Arial" panose="020B0604020202020204" pitchFamily="34" charset="0"/>
                  </a:rPr>
                  <a:t>constant for isothermal annealing, but vary with time for non-isothermal annealing.  </a:t>
                </a:r>
                <a:r>
                  <a:rPr lang="en-US" sz="3400" dirty="0" smtClean="0">
                    <a:latin typeface="Arial" panose="020B0604020202020204" pitchFamily="34" charset="0"/>
                    <a:cs typeface="Arial" panose="020B0604020202020204" pitchFamily="34" charset="0"/>
                  </a:rPr>
                  <a:t>The time </a:t>
                </a:r>
                <a:r>
                  <a:rPr lang="en-US" sz="3400" dirty="0">
                    <a:latin typeface="Arial" panose="020B0604020202020204" pitchFamily="34" charset="0"/>
                    <a:cs typeface="Arial" panose="020B0604020202020204" pitchFamily="34" charset="0"/>
                  </a:rPr>
                  <a:t>dependence with a constant ramp </a:t>
                </a:r>
                <a:r>
                  <a:rPr lang="en-US" sz="3400" dirty="0" smtClean="0">
                    <a:latin typeface="Arial" panose="020B0604020202020204" pitchFamily="34" charset="0"/>
                    <a:cs typeface="Arial" panose="020B0604020202020204" pitchFamily="34" charset="0"/>
                  </a:rPr>
                  <a:t>rate </a:t>
                </a:r>
                <a:r>
                  <a:rPr lang="el-GR" sz="3400" i="1" dirty="0" smtClean="0">
                    <a:latin typeface="Arial" panose="020B0604020202020204" pitchFamily="34" charset="0"/>
                    <a:cs typeface="Arial" panose="020B0604020202020204" pitchFamily="34" charset="0"/>
                  </a:rPr>
                  <a:t>α</a:t>
                </a:r>
                <a:r>
                  <a:rPr lang="en-US" sz="3400" dirty="0" smtClean="0">
                    <a:latin typeface="Arial" panose="020B0604020202020204" pitchFamily="34" charset="0"/>
                    <a:cs typeface="Arial" panose="020B0604020202020204" pitchFamily="34" charset="0"/>
                  </a:rPr>
                  <a:t> of </a:t>
                </a:r>
                <a:r>
                  <a:rPr lang="en-US" sz="3400" dirty="0" smtClean="0">
                    <a:latin typeface="Arial" panose="020B0604020202020204" pitchFamily="34" charset="0"/>
                    <a:cs typeface="Arial" panose="020B0604020202020204" pitchFamily="34" charset="0"/>
                  </a:rPr>
                  <a:t>the nucleation rate </a:t>
                </a:r>
                <a:r>
                  <a:rPr lang="en-US" sz="3400" i="1" dirty="0" err="1" smtClean="0">
                    <a:latin typeface="Arial" panose="020B0604020202020204" pitchFamily="34" charset="0"/>
                    <a:cs typeface="Arial" panose="020B0604020202020204" pitchFamily="34" charset="0"/>
                  </a:rPr>
                  <a:t>r</a:t>
                </a:r>
                <a:r>
                  <a:rPr lang="en-US" sz="3400" i="1" baseline="-25000" dirty="0" err="1" smtClean="0">
                    <a:latin typeface="Arial" panose="020B0604020202020204" pitchFamily="34" charset="0"/>
                    <a:cs typeface="Arial" panose="020B0604020202020204" pitchFamily="34" charset="0"/>
                  </a:rPr>
                  <a:t>n</a:t>
                </a:r>
                <a:r>
                  <a:rPr lang="en-US" sz="3400" i="1" dirty="0" smtClean="0">
                    <a:latin typeface="Arial" panose="020B0604020202020204" pitchFamily="34" charset="0"/>
                    <a:cs typeface="Arial" panose="020B0604020202020204" pitchFamily="34" charset="0"/>
                  </a:rPr>
                  <a:t> </a:t>
                </a:r>
                <a:r>
                  <a:rPr lang="en-US" sz="3400" dirty="0" smtClean="0">
                    <a:latin typeface="Arial" panose="020B0604020202020204" pitchFamily="34" charset="0"/>
                    <a:cs typeface="Arial" panose="020B0604020202020204" pitchFamily="34" charset="0"/>
                  </a:rPr>
                  <a:t>is </a:t>
                </a:r>
                <a:r>
                  <a:rPr lang="en-US" sz="3400" dirty="0">
                    <a:latin typeface="Arial" panose="020B0604020202020204" pitchFamily="34" charset="0"/>
                    <a:cs typeface="Arial" panose="020B0604020202020204" pitchFamily="34" charset="0"/>
                  </a:rPr>
                  <a:t>given by </a:t>
                </a:r>
                <a:r>
                  <a:rPr lang="en-US" sz="3400" baseline="30000" dirty="0">
                    <a:latin typeface="Arial" panose="020B0604020202020204" pitchFamily="34" charset="0"/>
                    <a:cs typeface="Arial" panose="020B0604020202020204" pitchFamily="34" charset="0"/>
                  </a:rPr>
                  <a:t>[2]</a:t>
                </a:r>
                <a:r>
                  <a:rPr lang="en-US" sz="3400" dirty="0">
                    <a:latin typeface="Arial" panose="020B0604020202020204" pitchFamily="34" charset="0"/>
                    <a:cs typeface="Arial" panose="020B0604020202020204" pitchFamily="34" charset="0"/>
                  </a:rPr>
                  <a:t>  </a:t>
                </a:r>
              </a:p>
              <a:p>
                <a:pPr algn="ctr"/>
                <a:endParaRPr lang="en-US" sz="3400" dirty="0">
                  <a:latin typeface="Arial" panose="020B0604020202020204" pitchFamily="34" charset="0"/>
                  <a:cs typeface="Arial" panose="020B0604020202020204" pitchFamily="34" charset="0"/>
                </a:endParaRPr>
              </a:p>
              <a:p>
                <a:pPr algn="ctr"/>
                <a14:m>
                  <m:oMathPara xmlns:m="http://schemas.openxmlformats.org/officeDocument/2006/math">
                    <m:oMathParaPr>
                      <m:jc m:val="left"/>
                    </m:oMathParaPr>
                    <m:oMath xmlns:m="http://schemas.openxmlformats.org/officeDocument/2006/math">
                      <m:sSub>
                        <m:sSubPr>
                          <m:ctrlPr>
                            <a:rPr lang="en-US" sz="3400" i="1">
                              <a:latin typeface="Cambria Math" panose="02040503050406030204" pitchFamily="18" charset="0"/>
                              <a:cs typeface="Arial" panose="020B0604020202020204" pitchFamily="34" charset="0"/>
                            </a:rPr>
                          </m:ctrlPr>
                        </m:sSubPr>
                        <m:e>
                          <m:r>
                            <a:rPr lang="en-US" sz="3400" i="1">
                              <a:latin typeface="Cambria Math" panose="02040503050406030204" pitchFamily="18" charset="0"/>
                              <a:cs typeface="Arial" panose="020B0604020202020204" pitchFamily="34" charset="0"/>
                            </a:rPr>
                            <m:t>𝑟</m:t>
                          </m:r>
                        </m:e>
                        <m:sub>
                          <m:r>
                            <a:rPr lang="en-US" sz="3400" i="1">
                              <a:latin typeface="Cambria Math" panose="02040503050406030204" pitchFamily="18" charset="0"/>
                              <a:cs typeface="Arial" panose="020B0604020202020204" pitchFamily="34" charset="0"/>
                            </a:rPr>
                            <m:t>𝑛</m:t>
                          </m:r>
                        </m:sub>
                      </m:sSub>
                      <m:d>
                        <m:dPr>
                          <m:ctrlPr>
                            <a:rPr lang="en-US" sz="3400" i="1">
                              <a:latin typeface="Cambria Math" panose="02040503050406030204" pitchFamily="18" charset="0"/>
                              <a:cs typeface="Arial" panose="020B0604020202020204" pitchFamily="34" charset="0"/>
                            </a:rPr>
                          </m:ctrlPr>
                        </m:dPr>
                        <m:e>
                          <m:r>
                            <a:rPr lang="en-US" sz="3400" i="1">
                              <a:latin typeface="Cambria Math" panose="02040503050406030204" pitchFamily="18" charset="0"/>
                              <a:cs typeface="Arial" panose="020B0604020202020204" pitchFamily="34" charset="0"/>
                            </a:rPr>
                            <m:t>𝑡</m:t>
                          </m:r>
                        </m:e>
                      </m:d>
                      <m:r>
                        <a:rPr lang="en-US" sz="3400" b="0" i="1" smtClean="0">
                          <a:latin typeface="Cambria Math" panose="02040503050406030204" pitchFamily="18" charset="0"/>
                          <a:ea typeface="Cambria Math" panose="02040503050406030204" pitchFamily="18" charset="0"/>
                          <a:cs typeface="Arial" panose="020B0604020202020204" pitchFamily="34" charset="0"/>
                        </a:rPr>
                        <m:t>=</m:t>
                      </m:r>
                      <m:r>
                        <a:rPr lang="en-US" sz="3400" b="0" i="1" smtClean="0">
                          <a:latin typeface="Cambria Math" panose="02040503050406030204" pitchFamily="18" charset="0"/>
                          <a:ea typeface="Cambria Math" panose="02040503050406030204" pitchFamily="18" charset="0"/>
                          <a:cs typeface="Arial" panose="020B0604020202020204" pitchFamily="34" charset="0"/>
                        </a:rPr>
                        <m:t>𝐴</m:t>
                      </m:r>
                      <m:r>
                        <a:rPr lang="en-US" sz="3400" i="1">
                          <a:latin typeface="Cambria Math" panose="02040503050406030204" pitchFamily="18" charset="0"/>
                          <a:ea typeface="Cambria Math" panose="02040503050406030204" pitchFamily="18" charset="0"/>
                          <a:cs typeface="Arial" panose="020B0604020202020204" pitchFamily="34" charset="0"/>
                        </a:rPr>
                        <m:t>∙</m:t>
                      </m:r>
                      <m:f>
                        <m:fPr>
                          <m:ctrlPr>
                            <a:rPr lang="en-US" sz="3400" i="1" smtClean="0">
                              <a:latin typeface="Cambria Math" panose="02040503050406030204" pitchFamily="18" charset="0"/>
                              <a:ea typeface="Cambria Math" panose="02040503050406030204" pitchFamily="18" charset="0"/>
                              <a:cs typeface="Arial" panose="020B0604020202020204" pitchFamily="34" charset="0"/>
                            </a:rPr>
                          </m:ctrlPr>
                        </m:fPr>
                        <m:num>
                          <m:r>
                            <a:rPr lang="en-US" sz="3400" i="1">
                              <a:latin typeface="Cambria Math" panose="02040503050406030204" pitchFamily="18" charset="0"/>
                              <a:ea typeface="Cambria Math" panose="02040503050406030204" pitchFamily="18" charset="0"/>
                              <a:cs typeface="Arial" panose="020B0604020202020204" pitchFamily="34" charset="0"/>
                            </a:rPr>
                            <m:t>1</m:t>
                          </m:r>
                        </m:num>
                        <m:den>
                          <m:sSub>
                            <m:sSubPr>
                              <m:ctrlPr>
                                <a:rPr lang="en-US" sz="3400" i="1">
                                  <a:latin typeface="Cambria Math" panose="02040503050406030204" pitchFamily="18" charset="0"/>
                                  <a:ea typeface="Cambria Math" panose="02040503050406030204" pitchFamily="18" charset="0"/>
                                  <a:cs typeface="Arial" panose="020B0604020202020204" pitchFamily="34" charset="0"/>
                                </a:rPr>
                              </m:ctrlPr>
                            </m:sSubPr>
                            <m:e>
                              <m:r>
                                <a:rPr lang="en-US" sz="3400" i="1">
                                  <a:latin typeface="Cambria Math" panose="02040503050406030204" pitchFamily="18" charset="0"/>
                                  <a:ea typeface="Cambria Math" panose="02040503050406030204" pitchFamily="18" charset="0"/>
                                  <a:cs typeface="Arial" panose="020B0604020202020204" pitchFamily="34" charset="0"/>
                                </a:rPr>
                                <m:t>𝑇</m:t>
                              </m:r>
                            </m:e>
                            <m:sub>
                              <m:r>
                                <a:rPr lang="en-US" sz="3400" i="1">
                                  <a:latin typeface="Cambria Math" panose="02040503050406030204" pitchFamily="18" charset="0"/>
                                  <a:ea typeface="Cambria Math" panose="02040503050406030204" pitchFamily="18" charset="0"/>
                                  <a:cs typeface="Arial" panose="020B0604020202020204" pitchFamily="34" charset="0"/>
                                </a:rPr>
                                <m:t>0</m:t>
                              </m:r>
                            </m:sub>
                          </m:sSub>
                          <m:r>
                            <a:rPr lang="en-US" sz="3400" i="1">
                              <a:latin typeface="Cambria Math" panose="02040503050406030204" pitchFamily="18" charset="0"/>
                              <a:ea typeface="Cambria Math" panose="02040503050406030204" pitchFamily="18" charset="0"/>
                              <a:cs typeface="Arial" panose="020B0604020202020204" pitchFamily="34" charset="0"/>
                            </a:rPr>
                            <m:t>+</m:t>
                          </m:r>
                          <m:r>
                            <a:rPr lang="en-US" sz="3400" i="1">
                              <a:latin typeface="Cambria Math" panose="02040503050406030204" pitchFamily="18" charset="0"/>
                              <a:ea typeface="Cambria Math" panose="02040503050406030204" pitchFamily="18" charset="0"/>
                              <a:cs typeface="Arial" panose="020B0604020202020204" pitchFamily="34" charset="0"/>
                            </a:rPr>
                            <m:t>𝛼</m:t>
                          </m:r>
                          <m:r>
                            <a:rPr lang="en-US" sz="3400" i="1">
                              <a:latin typeface="Cambria Math" panose="02040503050406030204" pitchFamily="18" charset="0"/>
                              <a:ea typeface="Cambria Math" panose="02040503050406030204" pitchFamily="18" charset="0"/>
                              <a:cs typeface="Arial" panose="020B0604020202020204" pitchFamily="34" charset="0"/>
                            </a:rPr>
                            <m:t>𝑡</m:t>
                          </m:r>
                        </m:den>
                      </m:f>
                      <m:func>
                        <m:funcPr>
                          <m:ctrlPr>
                            <a:rPr lang="en-US" sz="3400" i="1">
                              <a:latin typeface="Cambria Math" panose="02040503050406030204" pitchFamily="18" charset="0"/>
                              <a:ea typeface="Cambria Math" panose="02040503050406030204" pitchFamily="18" charset="0"/>
                              <a:cs typeface="Arial" panose="020B0604020202020204" pitchFamily="34" charset="0"/>
                            </a:rPr>
                          </m:ctrlPr>
                        </m:funcPr>
                        <m:fName>
                          <m:r>
                            <a:rPr lang="en-US" sz="3400" i="1">
                              <a:latin typeface="Cambria Math" panose="02040503050406030204" pitchFamily="18" charset="0"/>
                              <a:ea typeface="Cambria Math" panose="02040503050406030204" pitchFamily="18" charset="0"/>
                              <a:cs typeface="Arial" panose="020B0604020202020204" pitchFamily="34" charset="0"/>
                            </a:rPr>
                            <m:t>𝑒𝑥𝑝</m:t>
                          </m:r>
                        </m:fName>
                        <m:e>
                          <m:d>
                            <m:dPr>
                              <m:begChr m:val="["/>
                              <m:endChr m:val="]"/>
                              <m:ctrlPr>
                                <a:rPr lang="en-US" sz="3400" i="1">
                                  <a:latin typeface="Cambria Math" panose="02040503050406030204" pitchFamily="18" charset="0"/>
                                  <a:ea typeface="Cambria Math" panose="02040503050406030204" pitchFamily="18" charset="0"/>
                                  <a:cs typeface="Arial" panose="020B0604020202020204" pitchFamily="34" charset="0"/>
                                </a:rPr>
                              </m:ctrlPr>
                            </m:dPr>
                            <m:e>
                              <m:f>
                                <m:fPr>
                                  <m:ctrlPr>
                                    <a:rPr lang="en-US" sz="3400" i="1">
                                      <a:latin typeface="Cambria Math" panose="02040503050406030204" pitchFamily="18" charset="0"/>
                                      <a:ea typeface="Cambria Math" panose="02040503050406030204" pitchFamily="18" charset="0"/>
                                      <a:cs typeface="Arial" panose="020B0604020202020204" pitchFamily="34" charset="0"/>
                                    </a:rPr>
                                  </m:ctrlPr>
                                </m:fPr>
                                <m:num>
                                  <m:sSub>
                                    <m:sSubPr>
                                      <m:ctrlPr>
                                        <a:rPr lang="en-US" sz="3400" i="1">
                                          <a:latin typeface="Cambria Math" panose="02040503050406030204" pitchFamily="18" charset="0"/>
                                          <a:ea typeface="Cambria Math" panose="02040503050406030204" pitchFamily="18" charset="0"/>
                                          <a:cs typeface="Arial" panose="020B0604020202020204" pitchFamily="34" charset="0"/>
                                        </a:rPr>
                                      </m:ctrlPr>
                                    </m:sSubPr>
                                    <m:e>
                                      <m:r>
                                        <a:rPr lang="en-US" sz="3400" i="1">
                                          <a:latin typeface="Cambria Math" panose="02040503050406030204" pitchFamily="18" charset="0"/>
                                          <a:ea typeface="Cambria Math" panose="02040503050406030204" pitchFamily="18" charset="0"/>
                                          <a:cs typeface="Arial" panose="020B0604020202020204" pitchFamily="34" charset="0"/>
                                        </a:rPr>
                                        <m:t>−</m:t>
                                      </m:r>
                                      <m:r>
                                        <a:rPr lang="en-US" sz="3400" i="1">
                                          <a:latin typeface="Cambria Math" panose="02040503050406030204" pitchFamily="18" charset="0"/>
                                          <a:ea typeface="Cambria Math" panose="02040503050406030204" pitchFamily="18" charset="0"/>
                                          <a:cs typeface="Arial" panose="020B0604020202020204" pitchFamily="34" charset="0"/>
                                        </a:rPr>
                                        <m:t>𝐸</m:t>
                                      </m:r>
                                    </m:e>
                                    <m:sub>
                                      <m:r>
                                        <a:rPr lang="en-US" sz="3400" b="0" i="1" smtClean="0">
                                          <a:latin typeface="Cambria Math" panose="02040503050406030204" pitchFamily="18" charset="0"/>
                                          <a:ea typeface="Cambria Math" panose="02040503050406030204" pitchFamily="18" charset="0"/>
                                          <a:cs typeface="Arial" panose="020B0604020202020204" pitchFamily="34" charset="0"/>
                                        </a:rPr>
                                        <m:t>𝑎</m:t>
                                      </m:r>
                                    </m:sub>
                                  </m:sSub>
                                </m:num>
                                <m:den>
                                  <m:r>
                                    <a:rPr lang="en-US" sz="3400" i="1">
                                      <a:latin typeface="Cambria Math" panose="02040503050406030204" pitchFamily="18" charset="0"/>
                                      <a:ea typeface="Cambria Math" panose="02040503050406030204" pitchFamily="18" charset="0"/>
                                      <a:cs typeface="Arial" panose="020B0604020202020204" pitchFamily="34" charset="0"/>
                                    </a:rPr>
                                    <m:t>𝑘</m:t>
                                  </m:r>
                                  <m:r>
                                    <a:rPr lang="en-US" sz="3400" i="1" smtClean="0">
                                      <a:latin typeface="Cambria Math" panose="02040503050406030204" pitchFamily="18" charset="0"/>
                                      <a:ea typeface="Cambria Math" panose="02040503050406030204" pitchFamily="18" charset="0"/>
                                      <a:cs typeface="Arial" panose="020B0604020202020204" pitchFamily="34" charset="0"/>
                                    </a:rPr>
                                    <m:t>∙</m:t>
                                  </m:r>
                                  <m:r>
                                    <a:rPr lang="en-US" sz="3400" b="0" i="1" smtClean="0">
                                      <a:latin typeface="Cambria Math" panose="02040503050406030204" pitchFamily="18" charset="0"/>
                                      <a:ea typeface="Cambria Math" panose="02040503050406030204" pitchFamily="18" charset="0"/>
                                      <a:cs typeface="Arial" panose="020B0604020202020204" pitchFamily="34" charset="0"/>
                                    </a:rPr>
                                    <m:t>(</m:t>
                                  </m:r>
                                  <m:sSub>
                                    <m:sSubPr>
                                      <m:ctrlPr>
                                        <a:rPr lang="en-US" sz="3400" i="1">
                                          <a:latin typeface="Cambria Math" panose="02040503050406030204" pitchFamily="18" charset="0"/>
                                          <a:ea typeface="Cambria Math" panose="02040503050406030204" pitchFamily="18" charset="0"/>
                                          <a:cs typeface="Arial" panose="020B0604020202020204" pitchFamily="34" charset="0"/>
                                        </a:rPr>
                                      </m:ctrlPr>
                                    </m:sSubPr>
                                    <m:e>
                                      <m:r>
                                        <a:rPr lang="en-US" sz="3400" i="1">
                                          <a:latin typeface="Cambria Math" panose="02040503050406030204" pitchFamily="18" charset="0"/>
                                          <a:ea typeface="Cambria Math" panose="02040503050406030204" pitchFamily="18" charset="0"/>
                                          <a:cs typeface="Arial" panose="020B0604020202020204" pitchFamily="34" charset="0"/>
                                        </a:rPr>
                                        <m:t>𝑇</m:t>
                                      </m:r>
                                    </m:e>
                                    <m:sub>
                                      <m:r>
                                        <a:rPr lang="en-US" sz="3400" i="1">
                                          <a:latin typeface="Cambria Math" panose="02040503050406030204" pitchFamily="18" charset="0"/>
                                          <a:ea typeface="Cambria Math" panose="02040503050406030204" pitchFamily="18" charset="0"/>
                                          <a:cs typeface="Arial" panose="020B0604020202020204" pitchFamily="34" charset="0"/>
                                        </a:rPr>
                                        <m:t>0</m:t>
                                      </m:r>
                                    </m:sub>
                                  </m:sSub>
                                  <m:r>
                                    <a:rPr lang="en-US" sz="3400" i="1">
                                      <a:latin typeface="Cambria Math" panose="02040503050406030204" pitchFamily="18" charset="0"/>
                                      <a:ea typeface="Cambria Math" panose="02040503050406030204" pitchFamily="18" charset="0"/>
                                      <a:cs typeface="Arial" panose="020B0604020202020204" pitchFamily="34" charset="0"/>
                                    </a:rPr>
                                    <m:t>+</m:t>
                                  </m:r>
                                  <m:r>
                                    <a:rPr lang="en-US" sz="3400" i="1">
                                      <a:latin typeface="Cambria Math" panose="02040503050406030204" pitchFamily="18" charset="0"/>
                                      <a:ea typeface="Cambria Math" panose="02040503050406030204" pitchFamily="18" charset="0"/>
                                      <a:cs typeface="Arial" panose="020B0604020202020204" pitchFamily="34" charset="0"/>
                                    </a:rPr>
                                    <m:t>𝛼</m:t>
                                  </m:r>
                                  <m:r>
                                    <a:rPr lang="en-US" sz="3400" i="1">
                                      <a:latin typeface="Cambria Math" panose="02040503050406030204" pitchFamily="18" charset="0"/>
                                      <a:ea typeface="Cambria Math" panose="02040503050406030204" pitchFamily="18" charset="0"/>
                                      <a:cs typeface="Arial" panose="020B0604020202020204" pitchFamily="34" charset="0"/>
                                    </a:rPr>
                                    <m:t>𝑡</m:t>
                                  </m:r>
                                  <m:r>
                                    <a:rPr lang="en-US" sz="3400" b="0" i="1" smtClean="0">
                                      <a:latin typeface="Cambria Math" panose="02040503050406030204" pitchFamily="18" charset="0"/>
                                      <a:ea typeface="Cambria Math" panose="02040503050406030204" pitchFamily="18" charset="0"/>
                                      <a:cs typeface="Arial" panose="020B0604020202020204" pitchFamily="34" charset="0"/>
                                    </a:rPr>
                                    <m:t>)</m:t>
                                  </m:r>
                                </m:den>
                              </m:f>
                            </m:e>
                          </m:d>
                        </m:e>
                      </m:func>
                      <m:r>
                        <a:rPr lang="en-US" sz="3400" i="1">
                          <a:latin typeface="Cambria Math" panose="02040503050406030204" pitchFamily="18" charset="0"/>
                          <a:ea typeface="Cambria Math" panose="02040503050406030204" pitchFamily="18" charset="0"/>
                          <a:cs typeface="Arial" panose="020B0604020202020204" pitchFamily="34" charset="0"/>
                        </a:rPr>
                        <m:t>,</m:t>
                      </m:r>
                      <m:r>
                        <a:rPr lang="en-US" sz="3400" b="0" i="1" smtClean="0">
                          <a:latin typeface="Cambria Math" panose="02040503050406030204" pitchFamily="18" charset="0"/>
                          <a:ea typeface="Cambria Math" panose="02040503050406030204" pitchFamily="18" charset="0"/>
                          <a:cs typeface="Arial" panose="020B0604020202020204" pitchFamily="34" charset="0"/>
                        </a:rPr>
                        <m:t> </m:t>
                      </m:r>
                    </m:oMath>
                  </m:oMathPara>
                </a14:m>
                <a:endParaRPr lang="en-US" sz="3400" i="1" dirty="0" smtClean="0">
                  <a:latin typeface="Arial" panose="020B0604020202020204" pitchFamily="34" charset="0"/>
                  <a:cs typeface="Arial" panose="020B0604020202020204" pitchFamily="34" charset="0"/>
                </a:endParaRPr>
              </a:p>
              <a:p>
                <a:pPr algn="ctr"/>
                <a:endParaRPr lang="en-US" sz="3400" i="1" dirty="0">
                  <a:latin typeface="Arial" panose="020B0604020202020204" pitchFamily="34" charset="0"/>
                  <a:cs typeface="Arial" panose="020B0604020202020204" pitchFamily="34" charset="0"/>
                </a:endParaRPr>
              </a:p>
            </p:txBody>
          </p:sp>
        </mc:Choice>
        <mc:Fallback>
          <p:sp>
            <p:nvSpPr>
              <p:cNvPr id="25" name="TextBox 24"/>
              <p:cNvSpPr txBox="1">
                <a:spLocks noRot="1" noChangeAspect="1" noMove="1" noResize="1" noEditPoints="1" noAdjustHandles="1" noChangeArrowheads="1" noChangeShapeType="1" noTextEdit="1"/>
              </p:cNvSpPr>
              <p:nvPr/>
            </p:nvSpPr>
            <p:spPr>
              <a:xfrm>
                <a:off x="90587" y="17143756"/>
                <a:ext cx="9668902" cy="13287868"/>
              </a:xfrm>
              <a:prstGeom prst="rect">
                <a:avLst/>
              </a:prstGeom>
              <a:blipFill rotWithShape="0">
                <a:blip r:embed="rId2"/>
                <a:stretch>
                  <a:fillRect l="-1765" t="-642" r="-17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p:cNvSpPr txBox="1"/>
              <p:nvPr/>
            </p:nvSpPr>
            <p:spPr>
              <a:xfrm>
                <a:off x="10138553" y="7049717"/>
                <a:ext cx="9643564" cy="9401805"/>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and the grain growth rate </a:t>
                </a:r>
                <a:r>
                  <a:rPr lang="en-US" sz="3600" i="1" dirty="0" err="1">
                    <a:latin typeface="Arial" panose="020B0604020202020204" pitchFamily="34" charset="0"/>
                    <a:cs typeface="Arial" panose="020B0604020202020204" pitchFamily="34" charset="0"/>
                  </a:rPr>
                  <a:t>s</a:t>
                </a:r>
                <a:r>
                  <a:rPr lang="en-US" sz="3600" i="1" baseline="-25000" dirty="0" err="1">
                    <a:latin typeface="Arial" panose="020B0604020202020204" pitchFamily="34" charset="0"/>
                    <a:cs typeface="Arial" panose="020B0604020202020204" pitchFamily="34" charset="0"/>
                  </a:rPr>
                  <a:t>g</a:t>
                </a:r>
                <a:r>
                  <a:rPr lang="en-US" sz="3600" dirty="0">
                    <a:latin typeface="Arial" panose="020B0604020202020204" pitchFamily="34" charset="0"/>
                    <a:cs typeface="Arial" panose="020B0604020202020204" pitchFamily="34" charset="0"/>
                  </a:rPr>
                  <a:t> by</a:t>
                </a:r>
              </a:p>
              <a:p>
                <a:endParaRPr lang="en-US" sz="3600" dirty="0">
                  <a:latin typeface="Arial" panose="020B0604020202020204" pitchFamily="34" charset="0"/>
                  <a:cs typeface="Arial" panose="020B0604020202020204" pitchFamily="34" charset="0"/>
                </a:endParaRPr>
              </a:p>
              <a:p>
                <a:pPr/>
                <a14:m>
                  <m:oMathPara xmlns:m="http://schemas.openxmlformats.org/officeDocument/2006/math">
                    <m:oMathParaPr>
                      <m:jc m:val="left"/>
                    </m:oMathParaPr>
                    <m:oMath xmlns:m="http://schemas.openxmlformats.org/officeDocument/2006/math">
                      <m:sSub>
                        <m:sSubPr>
                          <m:ctrlPr>
                            <a:rPr lang="en-US" sz="3600" i="1">
                              <a:latin typeface="Cambria Math" panose="02040503050406030204" pitchFamily="18" charset="0"/>
                              <a:cs typeface="Arial" panose="020B0604020202020204" pitchFamily="34" charset="0"/>
                            </a:rPr>
                          </m:ctrlPr>
                        </m:sSubPr>
                        <m:e>
                          <m:r>
                            <a:rPr lang="en-US" sz="3600" i="1">
                              <a:latin typeface="Cambria Math" panose="02040503050406030204" pitchFamily="18" charset="0"/>
                              <a:cs typeface="Arial" panose="020B0604020202020204" pitchFamily="34" charset="0"/>
                            </a:rPr>
                            <m:t>𝑠</m:t>
                          </m:r>
                        </m:e>
                        <m:sub>
                          <m:r>
                            <a:rPr lang="en-US" sz="3600" i="1">
                              <a:latin typeface="Cambria Math" panose="02040503050406030204" pitchFamily="18" charset="0"/>
                              <a:cs typeface="Arial" panose="020B0604020202020204" pitchFamily="34" charset="0"/>
                            </a:rPr>
                            <m:t>𝑔</m:t>
                          </m:r>
                        </m:sub>
                      </m:sSub>
                      <m:d>
                        <m:dPr>
                          <m:ctrlPr>
                            <a:rPr lang="en-US" sz="3600" i="1">
                              <a:latin typeface="Cambria Math" panose="02040503050406030204" pitchFamily="18" charset="0"/>
                              <a:cs typeface="Arial" panose="020B0604020202020204" pitchFamily="34" charset="0"/>
                            </a:rPr>
                          </m:ctrlPr>
                        </m:dPr>
                        <m:e>
                          <m:r>
                            <a:rPr lang="en-US" sz="3600" i="1">
                              <a:latin typeface="Cambria Math" panose="02040503050406030204" pitchFamily="18" charset="0"/>
                              <a:cs typeface="Arial" panose="020B0604020202020204" pitchFamily="34" charset="0"/>
                            </a:rPr>
                            <m:t>𝑡</m:t>
                          </m:r>
                        </m:e>
                      </m:d>
                      <m:r>
                        <a:rPr lang="en-US" sz="3600" i="1">
                          <a:latin typeface="Cambria Math" panose="02040503050406030204" pitchFamily="18" charset="0"/>
                          <a:cs typeface="Arial" panose="020B0604020202020204" pitchFamily="34" charset="0"/>
                        </a:rPr>
                        <m:t>=</m:t>
                      </m:r>
                      <m:r>
                        <a:rPr lang="en-US" sz="3600" b="0" i="1" smtClean="0">
                          <a:latin typeface="Cambria Math" panose="02040503050406030204" pitchFamily="18" charset="0"/>
                          <a:cs typeface="Arial" panose="020B0604020202020204" pitchFamily="34" charset="0"/>
                        </a:rPr>
                        <m:t>𝐵</m:t>
                      </m:r>
                      <m:r>
                        <a:rPr lang="en-US" sz="3600" i="1">
                          <a:latin typeface="Cambria Math" panose="02040503050406030204" pitchFamily="18" charset="0"/>
                          <a:ea typeface="Cambria Math" panose="02040503050406030204" pitchFamily="18" charset="0"/>
                          <a:cs typeface="Arial" panose="020B0604020202020204" pitchFamily="34" charset="0"/>
                        </a:rPr>
                        <m:t>∙</m:t>
                      </m:r>
                      <m:r>
                        <a:rPr lang="en-US" sz="3600" i="1">
                          <a:latin typeface="Cambria Math" panose="02040503050406030204" pitchFamily="18" charset="0"/>
                          <a:ea typeface="Cambria Math" panose="02040503050406030204" pitchFamily="18" charset="0"/>
                          <a:cs typeface="Arial" panose="020B0604020202020204" pitchFamily="34" charset="0"/>
                        </a:rPr>
                        <m:t>𝑒𝑥𝑝</m:t>
                      </m:r>
                      <m:d>
                        <m:dPr>
                          <m:begChr m:val="["/>
                          <m:endChr m:val="]"/>
                          <m:ctrlPr>
                            <a:rPr lang="en-US" sz="3600" i="1">
                              <a:latin typeface="Cambria Math" panose="02040503050406030204" pitchFamily="18" charset="0"/>
                              <a:ea typeface="Cambria Math" panose="02040503050406030204" pitchFamily="18" charset="0"/>
                              <a:cs typeface="Arial" panose="020B0604020202020204" pitchFamily="34" charset="0"/>
                            </a:rPr>
                          </m:ctrlPr>
                        </m:dPr>
                        <m:e>
                          <m:f>
                            <m:fPr>
                              <m:ctrlPr>
                                <a:rPr lang="en-US" sz="3600" i="1">
                                  <a:latin typeface="Cambria Math" panose="02040503050406030204" pitchFamily="18" charset="0"/>
                                  <a:ea typeface="Cambria Math" panose="02040503050406030204" pitchFamily="18" charset="0"/>
                                  <a:cs typeface="Arial" panose="020B0604020202020204" pitchFamily="34" charset="0"/>
                                </a:rPr>
                              </m:ctrlPr>
                            </m:fPr>
                            <m:num>
                              <m:r>
                                <a:rPr lang="en-US" sz="3600" i="1">
                                  <a:latin typeface="Cambria Math" panose="02040503050406030204" pitchFamily="18" charset="0"/>
                                  <a:ea typeface="Cambria Math" panose="02040503050406030204" pitchFamily="18" charset="0"/>
                                  <a:cs typeface="Arial" panose="020B0604020202020204" pitchFamily="34" charset="0"/>
                                </a:rPr>
                                <m:t>−</m:t>
                              </m:r>
                              <m:sSub>
                                <m:sSubPr>
                                  <m:ctrlPr>
                                    <a:rPr lang="en-US" sz="3600" i="1" smtClean="0">
                                      <a:latin typeface="Cambria Math" panose="02040503050406030204" pitchFamily="18" charset="0"/>
                                      <a:ea typeface="Cambria Math" panose="02040503050406030204" pitchFamily="18" charset="0"/>
                                      <a:cs typeface="Arial" panose="020B0604020202020204" pitchFamily="34" charset="0"/>
                                    </a:rPr>
                                  </m:ctrlPr>
                                </m:sSubPr>
                                <m:e>
                                  <m:r>
                                    <a:rPr lang="en-US" sz="3600" i="1">
                                      <a:latin typeface="Cambria Math" panose="02040503050406030204" pitchFamily="18" charset="0"/>
                                      <a:ea typeface="Cambria Math" panose="02040503050406030204" pitchFamily="18" charset="0"/>
                                      <a:cs typeface="Arial" panose="020B0604020202020204" pitchFamily="34" charset="0"/>
                                    </a:rPr>
                                    <m:t>𝐸</m:t>
                                  </m:r>
                                </m:e>
                                <m:sub>
                                  <m:r>
                                    <a:rPr lang="en-US" sz="3600" b="0" i="1" smtClean="0">
                                      <a:latin typeface="Cambria Math" panose="02040503050406030204" pitchFamily="18" charset="0"/>
                                      <a:ea typeface="Cambria Math" panose="02040503050406030204" pitchFamily="18" charset="0"/>
                                      <a:cs typeface="Arial" panose="020B0604020202020204" pitchFamily="34" charset="0"/>
                                    </a:rPr>
                                    <m:t>𝑏</m:t>
                                  </m:r>
                                </m:sub>
                              </m:sSub>
                            </m:num>
                            <m:den>
                              <m:r>
                                <a:rPr lang="en-US" sz="3600" i="1">
                                  <a:latin typeface="Cambria Math" panose="02040503050406030204" pitchFamily="18" charset="0"/>
                                  <a:ea typeface="Cambria Math" panose="02040503050406030204" pitchFamily="18" charset="0"/>
                                  <a:cs typeface="Arial" panose="020B0604020202020204" pitchFamily="34" charset="0"/>
                                </a:rPr>
                                <m:t>𝑘</m:t>
                              </m:r>
                              <m:r>
                                <a:rPr lang="en-US" sz="3600" i="1">
                                  <a:latin typeface="Cambria Math" panose="02040503050406030204" pitchFamily="18" charset="0"/>
                                  <a:ea typeface="Cambria Math" panose="02040503050406030204" pitchFamily="18" charset="0"/>
                                  <a:cs typeface="Arial" panose="020B0604020202020204" pitchFamily="34" charset="0"/>
                                </a:rPr>
                                <m:t>∙(</m:t>
                              </m:r>
                              <m:sSub>
                                <m:sSubPr>
                                  <m:ctrlPr>
                                    <a:rPr lang="en-US" sz="3600" i="1">
                                      <a:latin typeface="Cambria Math" panose="02040503050406030204" pitchFamily="18" charset="0"/>
                                      <a:ea typeface="Cambria Math" panose="02040503050406030204" pitchFamily="18" charset="0"/>
                                      <a:cs typeface="Arial" panose="020B0604020202020204" pitchFamily="34" charset="0"/>
                                    </a:rPr>
                                  </m:ctrlPr>
                                </m:sSubPr>
                                <m:e>
                                  <m:r>
                                    <a:rPr lang="en-US" sz="3600" i="1">
                                      <a:latin typeface="Cambria Math" panose="02040503050406030204" pitchFamily="18" charset="0"/>
                                      <a:ea typeface="Cambria Math" panose="02040503050406030204" pitchFamily="18" charset="0"/>
                                      <a:cs typeface="Arial" panose="020B0604020202020204" pitchFamily="34" charset="0"/>
                                    </a:rPr>
                                    <m:t>𝑇</m:t>
                                  </m:r>
                                </m:e>
                                <m:sub>
                                  <m:r>
                                    <a:rPr lang="en-US" sz="3600" i="1">
                                      <a:latin typeface="Cambria Math" panose="02040503050406030204" pitchFamily="18" charset="0"/>
                                      <a:ea typeface="Cambria Math" panose="02040503050406030204" pitchFamily="18" charset="0"/>
                                      <a:cs typeface="Arial" panose="020B0604020202020204" pitchFamily="34" charset="0"/>
                                    </a:rPr>
                                    <m:t>0</m:t>
                                  </m:r>
                                </m:sub>
                              </m:sSub>
                              <m:r>
                                <a:rPr lang="en-US" sz="3600" i="1">
                                  <a:latin typeface="Cambria Math" panose="02040503050406030204" pitchFamily="18" charset="0"/>
                                  <a:ea typeface="Cambria Math" panose="02040503050406030204" pitchFamily="18" charset="0"/>
                                  <a:cs typeface="Arial" panose="020B0604020202020204" pitchFamily="34" charset="0"/>
                                </a:rPr>
                                <m:t>+</m:t>
                              </m:r>
                              <m:r>
                                <a:rPr lang="en-US" sz="3600" i="1">
                                  <a:latin typeface="Cambria Math" panose="02040503050406030204" pitchFamily="18" charset="0"/>
                                  <a:ea typeface="Cambria Math" panose="02040503050406030204" pitchFamily="18" charset="0"/>
                                  <a:cs typeface="Arial" panose="020B0604020202020204" pitchFamily="34" charset="0"/>
                                </a:rPr>
                                <m:t>𝛼</m:t>
                              </m:r>
                              <m:r>
                                <a:rPr lang="en-US" sz="3600" i="1">
                                  <a:latin typeface="Cambria Math" panose="02040503050406030204" pitchFamily="18" charset="0"/>
                                  <a:ea typeface="Cambria Math" panose="02040503050406030204" pitchFamily="18" charset="0"/>
                                  <a:cs typeface="Arial" panose="020B0604020202020204" pitchFamily="34" charset="0"/>
                                </a:rPr>
                                <m:t>𝑡</m:t>
                              </m:r>
                              <m:r>
                                <a:rPr lang="en-US" sz="3600" i="1">
                                  <a:latin typeface="Cambria Math" panose="02040503050406030204" pitchFamily="18" charset="0"/>
                                  <a:ea typeface="Cambria Math" panose="02040503050406030204" pitchFamily="18" charset="0"/>
                                  <a:cs typeface="Arial" panose="020B0604020202020204" pitchFamily="34" charset="0"/>
                                </a:rPr>
                                <m:t>)</m:t>
                              </m:r>
                            </m:den>
                          </m:f>
                        </m:e>
                      </m:d>
                      <m:r>
                        <a:rPr lang="en-US" sz="3600" i="1">
                          <a:latin typeface="Cambria Math" panose="02040503050406030204" pitchFamily="18" charset="0"/>
                          <a:cs typeface="Arial" panose="020B0604020202020204" pitchFamily="34" charset="0"/>
                        </a:rPr>
                        <m:t> . </m:t>
                      </m:r>
                    </m:oMath>
                  </m:oMathPara>
                </a14:m>
                <a:endParaRPr lang="en-US" sz="3600" dirty="0" smtClean="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r>
                  <a:rPr lang="en-US" sz="3600" dirty="0" smtClean="0">
                    <a:latin typeface="Arial" panose="020B0604020202020204" pitchFamily="34" charset="0"/>
                    <a:cs typeface="Arial" panose="020B0604020202020204" pitchFamily="34" charset="0"/>
                  </a:rPr>
                  <a:t>Substitution back into (1) leaves us with</a:t>
                </a:r>
              </a:p>
              <a:p>
                <a:endParaRPr lang="en-US" sz="3600" dirty="0" smtClean="0">
                  <a:latin typeface="Arial" panose="020B0604020202020204" pitchFamily="34" charset="0"/>
                  <a:cs typeface="Arial" panose="020B0604020202020204" pitchFamily="34" charset="0"/>
                </a:endParaRPr>
              </a:p>
              <a:p>
                <a:pPr/>
                <a14:m>
                  <m:oMathPara xmlns:m="http://schemas.openxmlformats.org/officeDocument/2006/math">
                    <m:oMathParaPr>
                      <m:jc m:val="left"/>
                    </m:oMathParaPr>
                    <m:oMath xmlns:m="http://schemas.openxmlformats.org/officeDocument/2006/math">
                      <m:f>
                        <m:fPr>
                          <m:ctrlPr>
                            <a:rPr lang="en-US" sz="2500" i="1">
                              <a:latin typeface="Cambria Math" panose="02040503050406030204" pitchFamily="18" charset="0"/>
                              <a:cs typeface="Arial" panose="020B0604020202020204" pitchFamily="34" charset="0"/>
                            </a:rPr>
                          </m:ctrlPr>
                        </m:fPr>
                        <m:num>
                          <m:sSub>
                            <m:sSubPr>
                              <m:ctrlPr>
                                <a:rPr lang="en-US" sz="2500" i="1">
                                  <a:latin typeface="Cambria Math" panose="02040503050406030204" pitchFamily="18" charset="0"/>
                                  <a:cs typeface="Arial" panose="020B0604020202020204" pitchFamily="34" charset="0"/>
                                </a:rPr>
                              </m:ctrlPr>
                            </m:sSubPr>
                            <m:e>
                              <m:r>
                                <a:rPr lang="en-US" sz="2500" i="1">
                                  <a:latin typeface="Cambria Math" panose="02040503050406030204" pitchFamily="18" charset="0"/>
                                  <a:cs typeface="Arial" panose="020B0604020202020204" pitchFamily="34" charset="0"/>
                                </a:rPr>
                                <m:t>𝑑</m:t>
                              </m:r>
                              <m:r>
                                <a:rPr lang="en-US" sz="2500" i="1">
                                  <a:latin typeface="Cambria Math" panose="02040503050406030204" pitchFamily="18" charset="0"/>
                                  <a:ea typeface="Cambria Math" panose="02040503050406030204" pitchFamily="18" charset="0"/>
                                  <a:cs typeface="Arial" panose="020B0604020202020204" pitchFamily="34" charset="0"/>
                                </a:rPr>
                                <m:t>𝜌</m:t>
                              </m:r>
                            </m:e>
                            <m:sub>
                              <m:r>
                                <a:rPr lang="en-US" sz="2500" i="1">
                                  <a:latin typeface="Cambria Math" panose="02040503050406030204" pitchFamily="18" charset="0"/>
                                  <a:cs typeface="Arial" panose="020B0604020202020204" pitchFamily="34" charset="0"/>
                                </a:rPr>
                                <m:t>𝑔</m:t>
                              </m:r>
                            </m:sub>
                          </m:sSub>
                        </m:num>
                        <m:den>
                          <m:r>
                            <a:rPr lang="en-US" sz="2500" i="1">
                              <a:latin typeface="Cambria Math" panose="02040503050406030204" pitchFamily="18" charset="0"/>
                              <a:cs typeface="Arial" panose="020B0604020202020204" pitchFamily="34" charset="0"/>
                            </a:rPr>
                            <m:t>𝑑𝑡</m:t>
                          </m:r>
                        </m:den>
                      </m:f>
                      <m:r>
                        <a:rPr lang="en-US" sz="2500" i="1">
                          <a:latin typeface="Cambria Math" panose="02040503050406030204" pitchFamily="18" charset="0"/>
                          <a:cs typeface="Arial" panose="020B0604020202020204" pitchFamily="34" charset="0"/>
                        </a:rPr>
                        <m:t>=</m:t>
                      </m:r>
                      <m:sSub>
                        <m:sSubPr>
                          <m:ctrlPr>
                            <a:rPr lang="en-US" sz="2500" i="1">
                              <a:latin typeface="Cambria Math" panose="02040503050406030204" pitchFamily="18" charset="0"/>
                              <a:cs typeface="Arial" panose="020B0604020202020204" pitchFamily="34" charset="0"/>
                            </a:rPr>
                          </m:ctrlPr>
                        </m:sSubPr>
                        <m:e>
                          <m:r>
                            <a:rPr lang="en-US" sz="2500" i="1">
                              <a:latin typeface="Cambria Math" panose="02040503050406030204" pitchFamily="18" charset="0"/>
                              <a:cs typeface="Arial" panose="020B0604020202020204" pitchFamily="34" charset="0"/>
                            </a:rPr>
                            <m:t>𝑟</m:t>
                          </m:r>
                        </m:e>
                        <m:sub>
                          <m:r>
                            <a:rPr lang="en-US" sz="2500" i="1">
                              <a:latin typeface="Cambria Math" panose="02040503050406030204" pitchFamily="18" charset="0"/>
                              <a:cs typeface="Arial" panose="020B0604020202020204" pitchFamily="34" charset="0"/>
                            </a:rPr>
                            <m:t>𝑛</m:t>
                          </m:r>
                        </m:sub>
                      </m:sSub>
                      <m:d>
                        <m:dPr>
                          <m:ctrlPr>
                            <a:rPr lang="en-US" sz="2500" i="1">
                              <a:latin typeface="Cambria Math" panose="02040503050406030204" pitchFamily="18" charset="0"/>
                              <a:cs typeface="Arial" panose="020B0604020202020204" pitchFamily="34" charset="0"/>
                            </a:rPr>
                          </m:ctrlPr>
                        </m:dPr>
                        <m:e>
                          <m:r>
                            <a:rPr lang="en-US" sz="2500" i="1">
                              <a:latin typeface="Cambria Math" panose="02040503050406030204" pitchFamily="18" charset="0"/>
                              <a:cs typeface="Arial" panose="020B0604020202020204" pitchFamily="34" charset="0"/>
                            </a:rPr>
                            <m:t>𝑡</m:t>
                          </m:r>
                        </m:e>
                      </m:d>
                      <m:r>
                        <a:rPr lang="en-US" sz="2500" i="1">
                          <a:latin typeface="Cambria Math" panose="02040503050406030204" pitchFamily="18" charset="0"/>
                          <a:cs typeface="Arial" panose="020B0604020202020204" pitchFamily="34" charset="0"/>
                        </a:rPr>
                        <m:t>∙</m:t>
                      </m:r>
                      <m:d>
                        <m:dPr>
                          <m:begChr m:val="["/>
                          <m:endChr m:val="]"/>
                          <m:ctrlPr>
                            <a:rPr lang="en-US" sz="2500" i="1">
                              <a:latin typeface="Cambria Math" panose="02040503050406030204" pitchFamily="18" charset="0"/>
                              <a:ea typeface="Cambria Math" panose="02040503050406030204" pitchFamily="18" charset="0"/>
                              <a:cs typeface="Arial" panose="020B0604020202020204" pitchFamily="34" charset="0"/>
                            </a:rPr>
                          </m:ctrlPr>
                        </m:dPr>
                        <m:e>
                          <m:func>
                            <m:funcPr>
                              <m:ctrlPr>
                                <a:rPr lang="en-US" sz="2500" i="1">
                                  <a:latin typeface="Cambria Math" panose="02040503050406030204" pitchFamily="18" charset="0"/>
                                  <a:cs typeface="Arial" panose="020B0604020202020204" pitchFamily="34" charset="0"/>
                                </a:rPr>
                              </m:ctrlPr>
                            </m:funcPr>
                            <m:fName>
                              <m:r>
                                <m:rPr>
                                  <m:sty m:val="p"/>
                                </m:rPr>
                                <a:rPr lang="en-US" sz="2500">
                                  <a:latin typeface="Cambria Math" panose="02040503050406030204" pitchFamily="18" charset="0"/>
                                  <a:cs typeface="Arial" panose="020B0604020202020204" pitchFamily="34" charset="0"/>
                                </a:rPr>
                                <m:t>exp</m:t>
                              </m:r>
                            </m:fName>
                            <m:e>
                              <m:d>
                                <m:dPr>
                                  <m:begChr m:val="["/>
                                  <m:endChr m:val="]"/>
                                  <m:ctrlPr>
                                    <a:rPr lang="en-US" sz="2500" i="1">
                                      <a:latin typeface="Cambria Math" panose="02040503050406030204" pitchFamily="18" charset="0"/>
                                      <a:cs typeface="Arial" panose="020B0604020202020204" pitchFamily="34" charset="0"/>
                                    </a:rPr>
                                  </m:ctrlPr>
                                </m:dPr>
                                <m:e>
                                  <m:nary>
                                    <m:naryPr>
                                      <m:ctrlPr>
                                        <a:rPr lang="en-US" sz="2500" i="1">
                                          <a:latin typeface="Cambria Math" panose="02040503050406030204" pitchFamily="18" charset="0"/>
                                          <a:cs typeface="Arial" panose="020B0604020202020204" pitchFamily="34" charset="0"/>
                                        </a:rPr>
                                      </m:ctrlPr>
                                    </m:naryPr>
                                    <m:sub>
                                      <m:sSup>
                                        <m:sSupPr>
                                          <m:ctrlPr>
                                            <a:rPr lang="en-US" sz="2500" i="1">
                                              <a:latin typeface="Cambria Math" panose="02040503050406030204" pitchFamily="18" charset="0"/>
                                              <a:cs typeface="Arial" panose="020B0604020202020204" pitchFamily="34" charset="0"/>
                                            </a:rPr>
                                          </m:ctrlPr>
                                        </m:sSupPr>
                                        <m:e>
                                          <m:r>
                                            <m:rPr>
                                              <m:brk m:alnAt="23"/>
                                            </m:rPr>
                                            <a:rPr lang="en-US" sz="2500" i="1">
                                              <a:latin typeface="Cambria Math" panose="02040503050406030204" pitchFamily="18" charset="0"/>
                                              <a:cs typeface="Arial" panose="020B0604020202020204" pitchFamily="34" charset="0"/>
                                            </a:rPr>
                                            <m:t>𝑡</m:t>
                                          </m:r>
                                        </m:e>
                                        <m:sup>
                                          <m:r>
                                            <a:rPr lang="en-US" sz="2500" i="1">
                                              <a:latin typeface="Cambria Math" panose="02040503050406030204" pitchFamily="18" charset="0"/>
                                              <a:cs typeface="Arial" panose="020B0604020202020204" pitchFamily="34" charset="0"/>
                                            </a:rPr>
                                            <m:t>′</m:t>
                                          </m:r>
                                        </m:sup>
                                      </m:sSup>
                                      <m:r>
                                        <m:rPr>
                                          <m:brk m:alnAt="23"/>
                                        </m:rPr>
                                        <a:rPr lang="en-US" sz="2500" i="1">
                                          <a:latin typeface="Cambria Math" panose="02040503050406030204" pitchFamily="18" charset="0"/>
                                          <a:cs typeface="Arial" panose="020B0604020202020204" pitchFamily="34" charset="0"/>
                                        </a:rPr>
                                        <m:t>=</m:t>
                                      </m:r>
                                      <m:r>
                                        <a:rPr lang="en-US" sz="2500" i="1">
                                          <a:latin typeface="Cambria Math" panose="02040503050406030204" pitchFamily="18" charset="0"/>
                                          <a:cs typeface="Arial" panose="020B0604020202020204" pitchFamily="34" charset="0"/>
                                        </a:rPr>
                                        <m:t>0</m:t>
                                      </m:r>
                                    </m:sub>
                                    <m:sup>
                                      <m:r>
                                        <a:rPr lang="en-US" sz="2500" i="1">
                                          <a:latin typeface="Cambria Math" panose="02040503050406030204" pitchFamily="18" charset="0"/>
                                          <a:cs typeface="Arial" panose="020B0604020202020204" pitchFamily="34" charset="0"/>
                                        </a:rPr>
                                        <m:t>𝑡</m:t>
                                      </m:r>
                                    </m:sup>
                                    <m:e>
                                      <m:sSub>
                                        <m:sSubPr>
                                          <m:ctrlPr>
                                            <a:rPr lang="en-US" sz="2500" i="1">
                                              <a:latin typeface="Cambria Math" panose="02040503050406030204" pitchFamily="18" charset="0"/>
                                              <a:cs typeface="Arial" panose="020B0604020202020204" pitchFamily="34" charset="0"/>
                                            </a:rPr>
                                          </m:ctrlPr>
                                        </m:sSubPr>
                                        <m:e>
                                          <m:r>
                                            <a:rPr lang="en-US" sz="2500" i="1">
                                              <a:latin typeface="Cambria Math" panose="02040503050406030204" pitchFamily="18" charset="0"/>
                                              <a:cs typeface="Arial" panose="020B0604020202020204" pitchFamily="34" charset="0"/>
                                            </a:rPr>
                                            <m:t>𝑟</m:t>
                                          </m:r>
                                        </m:e>
                                        <m:sub>
                                          <m:r>
                                            <a:rPr lang="en-US" sz="2500" i="1">
                                              <a:latin typeface="Cambria Math" panose="02040503050406030204" pitchFamily="18" charset="0"/>
                                              <a:cs typeface="Arial" panose="020B0604020202020204" pitchFamily="34" charset="0"/>
                                            </a:rPr>
                                            <m:t>𝑛</m:t>
                                          </m:r>
                                        </m:sub>
                                      </m:sSub>
                                      <m:d>
                                        <m:dPr>
                                          <m:ctrlPr>
                                            <a:rPr lang="en-US" sz="2500" i="1">
                                              <a:latin typeface="Cambria Math" panose="02040503050406030204" pitchFamily="18" charset="0"/>
                                              <a:cs typeface="Arial" panose="020B0604020202020204" pitchFamily="34" charset="0"/>
                                            </a:rPr>
                                          </m:ctrlPr>
                                        </m:dPr>
                                        <m:e>
                                          <m:sSup>
                                            <m:sSupPr>
                                              <m:ctrlPr>
                                                <a:rPr lang="en-US" sz="2500" i="1">
                                                  <a:latin typeface="Cambria Math" panose="02040503050406030204" pitchFamily="18" charset="0"/>
                                                  <a:cs typeface="Arial" panose="020B0604020202020204" pitchFamily="34" charset="0"/>
                                                </a:rPr>
                                              </m:ctrlPr>
                                            </m:sSupPr>
                                            <m:e>
                                              <m:r>
                                                <a:rPr lang="en-US" sz="2500" i="1">
                                                  <a:latin typeface="Cambria Math" panose="02040503050406030204" pitchFamily="18" charset="0"/>
                                                  <a:cs typeface="Arial" panose="020B0604020202020204" pitchFamily="34" charset="0"/>
                                                </a:rPr>
                                                <m:t>𝑡</m:t>
                                              </m:r>
                                            </m:e>
                                            <m:sup>
                                              <m:r>
                                                <a:rPr lang="en-US" sz="2500" i="1">
                                                  <a:latin typeface="Cambria Math" panose="02040503050406030204" pitchFamily="18" charset="0"/>
                                                  <a:cs typeface="Arial" panose="020B0604020202020204" pitchFamily="34" charset="0"/>
                                                </a:rPr>
                                                <m:t>′</m:t>
                                              </m:r>
                                            </m:sup>
                                          </m:sSup>
                                        </m:e>
                                      </m:d>
                                      <m:r>
                                        <a:rPr lang="en-US" sz="2500" i="1">
                                          <a:latin typeface="Cambria Math" panose="02040503050406030204" pitchFamily="18" charset="0"/>
                                          <a:ea typeface="Cambria Math" panose="02040503050406030204" pitchFamily="18" charset="0"/>
                                          <a:cs typeface="Arial" panose="020B0604020202020204" pitchFamily="34" charset="0"/>
                                        </a:rPr>
                                        <m:t>∙</m:t>
                                      </m:r>
                                      <m:r>
                                        <a:rPr lang="en-US" sz="2500" i="1">
                                          <a:latin typeface="Cambria Math" panose="02040503050406030204" pitchFamily="18" charset="0"/>
                                          <a:ea typeface="Cambria Math" panose="02040503050406030204" pitchFamily="18" charset="0"/>
                                          <a:cs typeface="Arial" panose="020B0604020202020204" pitchFamily="34" charset="0"/>
                                        </a:rPr>
                                        <m:t>𝜋</m:t>
                                      </m:r>
                                      <m:r>
                                        <a:rPr lang="en-US" sz="2500" i="1">
                                          <a:latin typeface="Cambria Math" panose="02040503050406030204" pitchFamily="18" charset="0"/>
                                          <a:ea typeface="Cambria Math" panose="02040503050406030204" pitchFamily="18" charset="0"/>
                                          <a:cs typeface="Arial" panose="020B0604020202020204" pitchFamily="34" charset="0"/>
                                        </a:rPr>
                                        <m:t>∙</m:t>
                                      </m:r>
                                      <m:nary>
                                        <m:naryPr>
                                          <m:ctrlPr>
                                            <a:rPr lang="en-US" sz="2500" i="1">
                                              <a:latin typeface="Cambria Math" panose="02040503050406030204" pitchFamily="18" charset="0"/>
                                              <a:ea typeface="Cambria Math" panose="02040503050406030204" pitchFamily="18" charset="0"/>
                                              <a:cs typeface="Arial" panose="020B0604020202020204" pitchFamily="34" charset="0"/>
                                            </a:rPr>
                                          </m:ctrlPr>
                                        </m:naryPr>
                                        <m:sub>
                                          <m:r>
                                            <m:rPr>
                                              <m:brk m:alnAt="23"/>
                                            </m:rPr>
                                            <a:rPr lang="en-US" sz="2500" i="1">
                                              <a:latin typeface="Cambria Math" panose="02040503050406030204" pitchFamily="18" charset="0"/>
                                              <a:ea typeface="Cambria Math" panose="02040503050406030204" pitchFamily="18" charset="0"/>
                                              <a:cs typeface="Arial" panose="020B0604020202020204" pitchFamily="34" charset="0"/>
                                            </a:rPr>
                                            <m:t>0</m:t>
                                          </m:r>
                                        </m:sub>
                                        <m:sup>
                                          <m:r>
                                            <a:rPr lang="en-US" sz="2500" i="1">
                                              <a:latin typeface="Cambria Math" panose="02040503050406030204" pitchFamily="18" charset="0"/>
                                              <a:ea typeface="Cambria Math" panose="02040503050406030204" pitchFamily="18" charset="0"/>
                                              <a:cs typeface="Arial" panose="020B0604020202020204" pitchFamily="34" charset="0"/>
                                            </a:rPr>
                                            <m:t>𝑡</m:t>
                                          </m:r>
                                          <m:r>
                                            <a:rPr lang="en-US" sz="2500" i="1">
                                              <a:latin typeface="Cambria Math" panose="02040503050406030204" pitchFamily="18" charset="0"/>
                                              <a:ea typeface="Cambria Math" panose="02040503050406030204" pitchFamily="18" charset="0"/>
                                              <a:cs typeface="Arial" panose="020B0604020202020204" pitchFamily="34" charset="0"/>
                                            </a:rPr>
                                            <m:t>−</m:t>
                                          </m:r>
                                          <m:sSup>
                                            <m:sSupPr>
                                              <m:ctrlPr>
                                                <a:rPr lang="en-US" sz="2500" i="1">
                                                  <a:latin typeface="Cambria Math" panose="02040503050406030204" pitchFamily="18" charset="0"/>
                                                  <a:ea typeface="Cambria Math" panose="02040503050406030204" pitchFamily="18" charset="0"/>
                                                  <a:cs typeface="Arial" panose="020B0604020202020204" pitchFamily="34" charset="0"/>
                                                </a:rPr>
                                              </m:ctrlPr>
                                            </m:sSupPr>
                                            <m:e>
                                              <m:r>
                                                <a:rPr lang="en-US" sz="2500" i="1">
                                                  <a:latin typeface="Cambria Math" panose="02040503050406030204" pitchFamily="18" charset="0"/>
                                                  <a:ea typeface="Cambria Math" panose="02040503050406030204" pitchFamily="18" charset="0"/>
                                                  <a:cs typeface="Arial" panose="020B0604020202020204" pitchFamily="34" charset="0"/>
                                                </a:rPr>
                                                <m:t>𝑡</m:t>
                                              </m:r>
                                            </m:e>
                                            <m:sup>
                                              <m:r>
                                                <a:rPr lang="en-US" sz="2500" i="1">
                                                  <a:latin typeface="Cambria Math" panose="02040503050406030204" pitchFamily="18" charset="0"/>
                                                  <a:ea typeface="Cambria Math" panose="02040503050406030204" pitchFamily="18" charset="0"/>
                                                  <a:cs typeface="Arial" panose="020B0604020202020204" pitchFamily="34" charset="0"/>
                                                </a:rPr>
                                                <m:t>′</m:t>
                                              </m:r>
                                            </m:sup>
                                          </m:sSup>
                                        </m:sup>
                                        <m:e>
                                          <m:sSub>
                                            <m:sSubPr>
                                              <m:ctrlPr>
                                                <a:rPr lang="en-US" sz="2500" i="1">
                                                  <a:latin typeface="Cambria Math" panose="02040503050406030204" pitchFamily="18" charset="0"/>
                                                  <a:ea typeface="Cambria Math" panose="02040503050406030204" pitchFamily="18" charset="0"/>
                                                  <a:cs typeface="Arial" panose="020B0604020202020204" pitchFamily="34" charset="0"/>
                                                </a:rPr>
                                              </m:ctrlPr>
                                            </m:sSubPr>
                                            <m:e>
                                              <m:r>
                                                <a:rPr lang="en-US" sz="2500" i="1">
                                                  <a:latin typeface="Cambria Math" panose="02040503050406030204" pitchFamily="18" charset="0"/>
                                                  <a:ea typeface="Cambria Math" panose="02040503050406030204" pitchFamily="18" charset="0"/>
                                                  <a:cs typeface="Arial" panose="020B0604020202020204" pitchFamily="34" charset="0"/>
                                                </a:rPr>
                                                <m:t>𝑠</m:t>
                                              </m:r>
                                            </m:e>
                                            <m:sub>
                                              <m:r>
                                                <a:rPr lang="en-US" sz="2500" i="1">
                                                  <a:latin typeface="Cambria Math" panose="02040503050406030204" pitchFamily="18" charset="0"/>
                                                  <a:ea typeface="Cambria Math" panose="02040503050406030204" pitchFamily="18" charset="0"/>
                                                  <a:cs typeface="Arial" panose="020B0604020202020204" pitchFamily="34" charset="0"/>
                                                </a:rPr>
                                                <m:t>𝑔</m:t>
                                              </m:r>
                                            </m:sub>
                                          </m:sSub>
                                          <m:d>
                                            <m:dPr>
                                              <m:ctrlPr>
                                                <a:rPr lang="en-US" sz="2500" i="1">
                                                  <a:latin typeface="Cambria Math" panose="02040503050406030204" pitchFamily="18" charset="0"/>
                                                  <a:ea typeface="Cambria Math" panose="02040503050406030204" pitchFamily="18" charset="0"/>
                                                  <a:cs typeface="Arial" panose="020B0604020202020204" pitchFamily="34" charset="0"/>
                                                </a:rPr>
                                              </m:ctrlPr>
                                            </m:dPr>
                                            <m:e>
                                              <m:r>
                                                <a:rPr lang="en-US" sz="2500" i="1">
                                                  <a:latin typeface="Cambria Math" panose="02040503050406030204" pitchFamily="18" charset="0"/>
                                                  <a:ea typeface="Cambria Math" panose="02040503050406030204" pitchFamily="18" charset="0"/>
                                                  <a:cs typeface="Arial" panose="020B0604020202020204" pitchFamily="34" charset="0"/>
                                                </a:rPr>
                                                <m:t>𝑡</m:t>
                                              </m:r>
                                              <m:r>
                                                <a:rPr lang="en-US" sz="2500" i="1">
                                                  <a:latin typeface="Cambria Math" panose="02040503050406030204" pitchFamily="18" charset="0"/>
                                                  <a:ea typeface="Cambria Math" panose="02040503050406030204" pitchFamily="18" charset="0"/>
                                                  <a:cs typeface="Arial" panose="020B0604020202020204" pitchFamily="34" charset="0"/>
                                                </a:rPr>
                                                <m:t>−</m:t>
                                              </m:r>
                                              <m:sSup>
                                                <m:sSupPr>
                                                  <m:ctrlPr>
                                                    <a:rPr lang="en-US" sz="2500" i="1">
                                                      <a:latin typeface="Cambria Math" panose="02040503050406030204" pitchFamily="18" charset="0"/>
                                                      <a:ea typeface="Cambria Math" panose="02040503050406030204" pitchFamily="18" charset="0"/>
                                                      <a:cs typeface="Arial" panose="020B0604020202020204" pitchFamily="34" charset="0"/>
                                                    </a:rPr>
                                                  </m:ctrlPr>
                                                </m:sSupPr>
                                                <m:e>
                                                  <m:r>
                                                    <a:rPr lang="en-US" sz="2500" i="1">
                                                      <a:latin typeface="Cambria Math" panose="02040503050406030204" pitchFamily="18" charset="0"/>
                                                      <a:ea typeface="Cambria Math" panose="02040503050406030204" pitchFamily="18" charset="0"/>
                                                      <a:cs typeface="Arial" panose="020B0604020202020204" pitchFamily="34" charset="0"/>
                                                    </a:rPr>
                                                    <m:t>𝑡</m:t>
                                                  </m:r>
                                                </m:e>
                                                <m:sup>
                                                  <m:r>
                                                    <a:rPr lang="en-US" sz="2500" i="1">
                                                      <a:latin typeface="Cambria Math" panose="02040503050406030204" pitchFamily="18" charset="0"/>
                                                      <a:ea typeface="Cambria Math" panose="02040503050406030204" pitchFamily="18" charset="0"/>
                                                      <a:cs typeface="Arial" panose="020B0604020202020204" pitchFamily="34" charset="0"/>
                                                    </a:rPr>
                                                    <m:t>′</m:t>
                                                  </m:r>
                                                </m:sup>
                                              </m:sSup>
                                            </m:e>
                                          </m:d>
                                          <m:r>
                                            <a:rPr lang="en-US" sz="2500" i="1">
                                              <a:latin typeface="Cambria Math" panose="02040503050406030204" pitchFamily="18" charset="0"/>
                                              <a:ea typeface="Cambria Math" panose="02040503050406030204" pitchFamily="18" charset="0"/>
                                              <a:cs typeface="Arial" panose="020B0604020202020204" pitchFamily="34" charset="0"/>
                                            </a:rPr>
                                            <m:t> </m:t>
                                          </m:r>
                                          <m:r>
                                            <a:rPr lang="en-US" sz="2500" i="1">
                                              <a:latin typeface="Cambria Math" panose="02040503050406030204" pitchFamily="18" charset="0"/>
                                              <a:ea typeface="Cambria Math" panose="02040503050406030204" pitchFamily="18" charset="0"/>
                                              <a:cs typeface="Arial" panose="020B0604020202020204" pitchFamily="34" charset="0"/>
                                            </a:rPr>
                                            <m:t>𝑑𝑡</m:t>
                                          </m:r>
                                        </m:e>
                                      </m:nary>
                                      <m:r>
                                        <a:rPr lang="en-US" sz="2500" i="1">
                                          <a:latin typeface="Cambria Math" panose="02040503050406030204" pitchFamily="18" charset="0"/>
                                          <a:ea typeface="Cambria Math" panose="02040503050406030204" pitchFamily="18" charset="0"/>
                                          <a:cs typeface="Arial" panose="020B0604020202020204" pitchFamily="34" charset="0"/>
                                        </a:rPr>
                                        <m:t>∙</m:t>
                                      </m:r>
                                      <m:r>
                                        <a:rPr lang="en-US" sz="2500" i="1">
                                          <a:latin typeface="Cambria Math" panose="02040503050406030204" pitchFamily="18" charset="0"/>
                                          <a:ea typeface="Cambria Math" panose="02040503050406030204" pitchFamily="18" charset="0"/>
                                          <a:cs typeface="Arial" panose="020B0604020202020204" pitchFamily="34" charset="0"/>
                                        </a:rPr>
                                        <m:t>h</m:t>
                                      </m:r>
                                      <m:r>
                                        <a:rPr lang="en-US" sz="2500" i="1">
                                          <a:latin typeface="Cambria Math" panose="02040503050406030204" pitchFamily="18" charset="0"/>
                                          <a:ea typeface="Cambria Math" panose="02040503050406030204" pitchFamily="18" charset="0"/>
                                          <a:cs typeface="Arial" panose="020B0604020202020204" pitchFamily="34" charset="0"/>
                                        </a:rPr>
                                        <m:t> </m:t>
                                      </m:r>
                                      <m:r>
                                        <a:rPr lang="en-US" sz="2500" i="1">
                                          <a:latin typeface="Cambria Math" panose="02040503050406030204" pitchFamily="18" charset="0"/>
                                          <a:ea typeface="Cambria Math" panose="02040503050406030204" pitchFamily="18" charset="0"/>
                                          <a:cs typeface="Arial" panose="020B0604020202020204" pitchFamily="34" charset="0"/>
                                        </a:rPr>
                                        <m:t>𝑑</m:t>
                                      </m:r>
                                      <m:sSup>
                                        <m:sSupPr>
                                          <m:ctrlPr>
                                            <a:rPr lang="en-US" sz="2500" i="1">
                                              <a:latin typeface="Cambria Math" panose="02040503050406030204" pitchFamily="18" charset="0"/>
                                              <a:ea typeface="Cambria Math" panose="02040503050406030204" pitchFamily="18" charset="0"/>
                                              <a:cs typeface="Arial" panose="020B0604020202020204" pitchFamily="34" charset="0"/>
                                            </a:rPr>
                                          </m:ctrlPr>
                                        </m:sSupPr>
                                        <m:e>
                                          <m:r>
                                            <a:rPr lang="en-US" sz="2500" i="1">
                                              <a:latin typeface="Cambria Math" panose="02040503050406030204" pitchFamily="18" charset="0"/>
                                              <a:ea typeface="Cambria Math" panose="02040503050406030204" pitchFamily="18" charset="0"/>
                                              <a:cs typeface="Arial" panose="020B0604020202020204" pitchFamily="34" charset="0"/>
                                            </a:rPr>
                                            <m:t>𝑡</m:t>
                                          </m:r>
                                        </m:e>
                                        <m:sup>
                                          <m:r>
                                            <a:rPr lang="en-US" sz="2500" i="1">
                                              <a:latin typeface="Cambria Math" panose="02040503050406030204" pitchFamily="18" charset="0"/>
                                              <a:ea typeface="Cambria Math" panose="02040503050406030204" pitchFamily="18" charset="0"/>
                                              <a:cs typeface="Arial" panose="020B0604020202020204" pitchFamily="34" charset="0"/>
                                            </a:rPr>
                                            <m:t>′</m:t>
                                          </m:r>
                                        </m:sup>
                                      </m:sSup>
                                    </m:e>
                                  </m:nary>
                                </m:e>
                              </m:d>
                            </m:e>
                          </m:func>
                        </m:e>
                      </m:d>
                      <m:r>
                        <a:rPr lang="en-US" sz="2500" i="1">
                          <a:latin typeface="Cambria Math" panose="02040503050406030204" pitchFamily="18" charset="0"/>
                          <a:ea typeface="Cambria Math" panose="02040503050406030204" pitchFamily="18" charset="0"/>
                          <a:cs typeface="Arial" panose="020B0604020202020204" pitchFamily="34" charset="0"/>
                        </a:rPr>
                        <m:t>∙</m:t>
                      </m:r>
                      <m:r>
                        <a:rPr lang="en-US" sz="2500" i="1">
                          <a:latin typeface="Cambria Math" panose="02040503050406030204" pitchFamily="18" charset="0"/>
                          <a:ea typeface="Cambria Math" panose="02040503050406030204" pitchFamily="18" charset="0"/>
                          <a:cs typeface="Arial" panose="020B0604020202020204" pitchFamily="34" charset="0"/>
                        </a:rPr>
                        <m:t>h</m:t>
                      </m:r>
                      <m:r>
                        <a:rPr lang="en-US" sz="2500" b="0" i="1" smtClean="0">
                          <a:latin typeface="Cambria Math" panose="02040503050406030204" pitchFamily="18" charset="0"/>
                          <a:ea typeface="Cambria Math" panose="02040503050406030204" pitchFamily="18" charset="0"/>
                          <a:cs typeface="Arial" panose="020B0604020202020204" pitchFamily="34" charset="0"/>
                        </a:rPr>
                        <m:t> </m:t>
                      </m:r>
                    </m:oMath>
                  </m:oMathPara>
                </a14:m>
                <a:endParaRPr lang="en-US" sz="2500" dirty="0">
                  <a:latin typeface="Arial" panose="020B0604020202020204" pitchFamily="34" charset="0"/>
                  <a:cs typeface="Arial" panose="020B0604020202020204" pitchFamily="34" charset="0"/>
                </a:endParaRPr>
              </a:p>
              <a:p>
                <a:pPr algn="r"/>
                <a:r>
                  <a:rPr lang="en-US" sz="3500" dirty="0" smtClean="0">
                    <a:latin typeface="Arial" panose="020B0604020202020204" pitchFamily="34" charset="0"/>
                    <a:cs typeface="Arial" panose="020B0604020202020204" pitchFamily="34" charset="0"/>
                  </a:rPr>
                  <a:t>(6)</a:t>
                </a:r>
              </a:p>
              <a:p>
                <a:endParaRPr lang="en-US" sz="3500" dirty="0" smtClean="0">
                  <a:latin typeface="Arial" panose="020B0604020202020204" pitchFamily="34" charset="0"/>
                  <a:cs typeface="Arial" panose="020B0604020202020204" pitchFamily="34" charset="0"/>
                </a:endParaRPr>
              </a:p>
              <a:p>
                <a:pPr algn="just"/>
                <a:r>
                  <a:rPr lang="en-US" sz="3500" dirty="0">
                    <a:latin typeface="Arial" panose="020B0604020202020204" pitchFamily="34" charset="0"/>
                    <a:cs typeface="Arial" panose="020B0604020202020204" pitchFamily="34" charset="0"/>
                  </a:rPr>
                  <a:t>a</a:t>
                </a:r>
                <a:r>
                  <a:rPr lang="en-US" sz="3500" dirty="0" smtClean="0">
                    <a:latin typeface="Arial" panose="020B0604020202020204" pitchFamily="34" charset="0"/>
                    <a:cs typeface="Arial" panose="020B0604020202020204" pitchFamily="34" charset="0"/>
                  </a:rPr>
                  <a:t>s our final equation for average grain size.  This cannot be solved analytically, but can be solved using mathematical software.  By finding the values of the constants, the heat treatment that maximizes average grain size can be obtained. </a:t>
                </a:r>
                <a:endParaRPr lang="en-US" sz="3500" dirty="0">
                  <a:latin typeface="Arial" panose="020B0604020202020204" pitchFamily="34" charset="0"/>
                  <a:cs typeface="Arial" panose="020B0604020202020204" pitchFamily="34"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10138553" y="7049717"/>
                <a:ext cx="9643564" cy="9401805"/>
              </a:xfrm>
              <a:prstGeom prst="rect">
                <a:avLst/>
              </a:prstGeom>
              <a:blipFill rotWithShape="0">
                <a:blip r:embed="rId3"/>
                <a:stretch>
                  <a:fillRect l="-1896" t="-972" r="-1896" b="-1361"/>
                </a:stretch>
              </a:blipFill>
            </p:spPr>
            <p:txBody>
              <a:bodyPr/>
              <a:lstStyle/>
              <a:p>
                <a:r>
                  <a:rPr lang="en-US">
                    <a:noFill/>
                  </a:rPr>
                  <a:t> </a:t>
                </a:r>
              </a:p>
            </p:txBody>
          </p:sp>
        </mc:Fallback>
      </mc:AlternateContent>
      <p:sp>
        <p:nvSpPr>
          <p:cNvPr id="16" name="Rectangle 10"/>
          <p:cNvSpPr>
            <a:spLocks noChangeArrowheads="1"/>
          </p:cNvSpPr>
          <p:nvPr/>
        </p:nvSpPr>
        <p:spPr bwMode="auto">
          <a:xfrm>
            <a:off x="10204855" y="16537094"/>
            <a:ext cx="9577262" cy="1258641"/>
          </a:xfrm>
          <a:prstGeom prst="rect">
            <a:avLst/>
          </a:prstGeom>
          <a:solidFill>
            <a:schemeClr val="accent4">
              <a:lumMod val="75000"/>
            </a:schemeClr>
          </a:solidFill>
          <a:ln>
            <a:noFill/>
          </a:ln>
          <a:effectLst/>
        </p:spPr>
        <p:txBody>
          <a:bodyPr wrap="none" lIns="137160" tIns="68580" rIns="137160" bIns="68580" anchor="ctr"/>
          <a:lstStyle>
            <a:lvl1pPr defTabSz="4703763">
              <a:spcBef>
                <a:spcPct val="20000"/>
              </a:spcBef>
              <a:buChar char="•"/>
              <a:defRPr sz="16500">
                <a:solidFill>
                  <a:schemeClr val="tx1"/>
                </a:solidFill>
                <a:latin typeface="Arial" panose="020B0604020202020204" pitchFamily="34" charset="0"/>
              </a:defRPr>
            </a:lvl1pPr>
            <a:lvl2pPr marL="742950" indent="-285750" defTabSz="4703763">
              <a:spcBef>
                <a:spcPct val="20000"/>
              </a:spcBef>
              <a:buChar char="–"/>
              <a:defRPr sz="14400">
                <a:solidFill>
                  <a:schemeClr val="tx1"/>
                </a:solidFill>
                <a:latin typeface="Arial" panose="020B0604020202020204" pitchFamily="34" charset="0"/>
              </a:defRPr>
            </a:lvl2pPr>
            <a:lvl3pPr marL="1143000" indent="-228600" defTabSz="4703763">
              <a:spcBef>
                <a:spcPct val="20000"/>
              </a:spcBef>
              <a:buChar char="•"/>
              <a:defRPr sz="12300">
                <a:solidFill>
                  <a:schemeClr val="tx1"/>
                </a:solidFill>
                <a:latin typeface="Arial" panose="020B0604020202020204" pitchFamily="34" charset="0"/>
              </a:defRPr>
            </a:lvl3pPr>
            <a:lvl4pPr marL="1600200" indent="-228600" defTabSz="4703763">
              <a:spcBef>
                <a:spcPct val="20000"/>
              </a:spcBef>
              <a:buChar char="–"/>
              <a:defRPr sz="10400">
                <a:solidFill>
                  <a:schemeClr val="tx1"/>
                </a:solidFill>
                <a:latin typeface="Arial" panose="020B0604020202020204" pitchFamily="34" charset="0"/>
              </a:defRPr>
            </a:lvl4pPr>
            <a:lvl5pPr marL="2057400" indent="-228600" defTabSz="4703763">
              <a:spcBef>
                <a:spcPct val="20000"/>
              </a:spcBef>
              <a:buChar char="»"/>
              <a:defRPr sz="10400">
                <a:solidFill>
                  <a:schemeClr val="tx1"/>
                </a:solidFill>
                <a:latin typeface="Arial" panose="020B0604020202020204" pitchFamily="34" charset="0"/>
              </a:defRPr>
            </a:lvl5pPr>
            <a:lvl6pPr marL="25146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6pPr>
            <a:lvl7pPr marL="29718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7pPr>
            <a:lvl8pPr marL="34290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8pPr>
            <a:lvl9pPr marL="38862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9pPr>
          </a:lstStyle>
          <a:p>
            <a:pPr algn="ctr" eaLnBrk="1" hangingPunct="1">
              <a:spcBef>
                <a:spcPct val="0"/>
              </a:spcBef>
              <a:buFontTx/>
              <a:buNone/>
            </a:pPr>
            <a:r>
              <a:rPr lang="en-US" sz="5700" dirty="0" smtClean="0">
                <a:solidFill>
                  <a:schemeClr val="bg1"/>
                </a:solidFill>
              </a:rPr>
              <a:t>Procedure</a:t>
            </a:r>
            <a:endParaRPr lang="en-US" sz="5700" dirty="0">
              <a:solidFill>
                <a:schemeClr val="bg1"/>
              </a:solidFill>
            </a:endParaRPr>
          </a:p>
        </p:txBody>
      </p:sp>
      <p:sp>
        <p:nvSpPr>
          <p:cNvPr id="4" name="TextBox 3"/>
          <p:cNvSpPr txBox="1"/>
          <p:nvPr/>
        </p:nvSpPr>
        <p:spPr>
          <a:xfrm>
            <a:off x="10184217" y="18078162"/>
            <a:ext cx="9597900" cy="3370153"/>
          </a:xfrm>
          <a:prstGeom prst="rect">
            <a:avLst/>
          </a:prstGeom>
          <a:noFill/>
        </p:spPr>
        <p:txBody>
          <a:bodyPr wrap="square" rtlCol="0">
            <a:spAutoFit/>
          </a:bodyPr>
          <a:lstStyle/>
          <a:p>
            <a:pPr algn="just"/>
            <a:r>
              <a:rPr lang="en-US" sz="3550" dirty="0" smtClean="0">
                <a:latin typeface="Arial" panose="020B0604020202020204" pitchFamily="34" charset="0"/>
                <a:cs typeface="Arial" panose="020B0604020202020204" pitchFamily="34" charset="0"/>
              </a:rPr>
              <a:t>Films of germanium were made from 99.999% germanium chips.  The chips were evaporated onto a grid using a vacuum evaporator, producing amorphous germanium films.</a:t>
            </a:r>
          </a:p>
          <a:p>
            <a:pPr algn="just"/>
            <a:endParaRPr lang="en-US" sz="3550" dirty="0" smtClean="0">
              <a:latin typeface="Arial" panose="020B0604020202020204" pitchFamily="34" charset="0"/>
              <a:cs typeface="Arial" panose="020B0604020202020204" pitchFamily="34" charset="0"/>
            </a:endParaRPr>
          </a:p>
          <a:p>
            <a:pPr algn="just"/>
            <a:endParaRPr lang="en-US" sz="3550" dirty="0" smtClean="0">
              <a:latin typeface="Arial" panose="020B0604020202020204" pitchFamily="34" charset="0"/>
              <a:cs typeface="Arial" panose="020B0604020202020204" pitchFamily="34" charset="0"/>
            </a:endParaRPr>
          </a:p>
        </p:txBody>
      </p:sp>
      <p:cxnSp>
        <p:nvCxnSpPr>
          <p:cNvPr id="18" name="Straight Arrow Connector 17"/>
          <p:cNvCxnSpPr/>
          <p:nvPr/>
        </p:nvCxnSpPr>
        <p:spPr>
          <a:xfrm>
            <a:off x="12065148" y="23741775"/>
            <a:ext cx="3278" cy="2238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12065148" y="27151126"/>
            <a:ext cx="3278" cy="2238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20855625" y="20088109"/>
            <a:ext cx="9131845" cy="2308324"/>
          </a:xfrm>
          <a:prstGeom prst="rect">
            <a:avLst/>
          </a:prstGeom>
          <a:noFill/>
        </p:spPr>
        <p:txBody>
          <a:bodyPr wrap="square" rtlCol="0">
            <a:spAutoFit/>
          </a:bodyPr>
          <a:lstStyle/>
          <a:p>
            <a:pPr algn="just"/>
            <a:r>
              <a:rPr lang="en-US" sz="3600" i="1" dirty="0" smtClean="0">
                <a:latin typeface="Arial" panose="020B0604020202020204" pitchFamily="34" charset="0"/>
                <a:cs typeface="Arial" panose="020B0604020202020204" pitchFamily="34" charset="0"/>
              </a:rPr>
              <a:t>Figure 4:  Fraction of the film crystallized versus time starting when the films reached 450⁰C for films annealed at different ramp rates.</a:t>
            </a:r>
            <a:endParaRPr lang="en-US" sz="3600" i="1" dirty="0">
              <a:latin typeface="Arial" panose="020B0604020202020204" pitchFamily="34" charset="0"/>
              <a:cs typeface="Arial" panose="020B0604020202020204" pitchFamily="34" charset="0"/>
            </a:endParaRPr>
          </a:p>
        </p:txBody>
      </p:sp>
      <p:sp>
        <p:nvSpPr>
          <p:cNvPr id="28" name="Rectangle 27"/>
          <p:cNvSpPr/>
          <p:nvPr/>
        </p:nvSpPr>
        <p:spPr>
          <a:xfrm>
            <a:off x="20855625" y="28671162"/>
            <a:ext cx="9067800" cy="1754326"/>
          </a:xfrm>
          <a:prstGeom prst="rect">
            <a:avLst/>
          </a:prstGeom>
        </p:spPr>
        <p:txBody>
          <a:bodyPr wrap="square">
            <a:spAutoFit/>
          </a:bodyPr>
          <a:lstStyle/>
          <a:p>
            <a:pPr algn="just"/>
            <a:r>
              <a:rPr lang="en-US" sz="3600" i="1" dirty="0">
                <a:latin typeface="Arial" panose="020B0604020202020204" pitchFamily="34" charset="0"/>
                <a:cs typeface="Arial" panose="020B0604020202020204" pitchFamily="34" charset="0"/>
              </a:rPr>
              <a:t>Figure </a:t>
            </a:r>
            <a:r>
              <a:rPr lang="en-US" sz="3600" i="1" dirty="0" smtClean="0">
                <a:latin typeface="Arial" panose="020B0604020202020204" pitchFamily="34" charset="0"/>
                <a:cs typeface="Arial" panose="020B0604020202020204" pitchFamily="34" charset="0"/>
              </a:rPr>
              <a:t>5:  Grain density of the film versus </a:t>
            </a:r>
            <a:r>
              <a:rPr lang="en-US" sz="3600" i="1" dirty="0">
                <a:latin typeface="Arial" panose="020B0604020202020204" pitchFamily="34" charset="0"/>
                <a:cs typeface="Arial" panose="020B0604020202020204" pitchFamily="34" charset="0"/>
              </a:rPr>
              <a:t>time starting when the films reached 450⁰C for films annealed at different ramp rates.</a:t>
            </a:r>
          </a:p>
        </p:txBody>
      </p:sp>
      <p:sp>
        <p:nvSpPr>
          <p:cNvPr id="31" name="TextBox 30"/>
          <p:cNvSpPr txBox="1"/>
          <p:nvPr/>
        </p:nvSpPr>
        <p:spPr>
          <a:xfrm>
            <a:off x="30773914" y="15239890"/>
            <a:ext cx="9160802" cy="6647974"/>
          </a:xfrm>
          <a:prstGeom prst="rect">
            <a:avLst/>
          </a:prstGeom>
          <a:noFill/>
        </p:spPr>
        <p:txBody>
          <a:bodyPr wrap="square" rtlCol="0">
            <a:spAutoFit/>
          </a:bodyPr>
          <a:lstStyle/>
          <a:p>
            <a:pPr marL="571500" indent="-571500" algn="just">
              <a:buFont typeface="Arial" panose="020B0604020202020204" pitchFamily="34" charset="0"/>
              <a:buChar char="•"/>
            </a:pPr>
            <a:r>
              <a:rPr lang="en-US" sz="3550" dirty="0" smtClean="0">
                <a:latin typeface="Arial" panose="020B0604020202020204" pitchFamily="34" charset="0"/>
                <a:cs typeface="Arial" panose="020B0604020202020204" pitchFamily="34" charset="0"/>
              </a:rPr>
              <a:t>The theoretical maximum average grain size for a given functional form of the heath treatment can be obtained using the values of these constants.</a:t>
            </a:r>
          </a:p>
          <a:p>
            <a:pPr algn="just"/>
            <a:endParaRPr lang="en-US" sz="3550" dirty="0" smtClean="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n-US" sz="3550" dirty="0" smtClean="0">
                <a:latin typeface="Arial" panose="020B0604020202020204" pitchFamily="34" charset="0"/>
                <a:cs typeface="Arial" panose="020B0604020202020204" pitchFamily="34" charset="0"/>
              </a:rPr>
              <a:t>For a constant ramp rate, a maximum grain size of over half a micron was found.</a:t>
            </a:r>
          </a:p>
          <a:p>
            <a:pPr marL="571500" indent="-571500" algn="just">
              <a:buFont typeface="Arial" panose="020B0604020202020204" pitchFamily="34" charset="0"/>
              <a:buChar char="•"/>
            </a:pPr>
            <a:endParaRPr lang="en-US" sz="3550" dirty="0" smtClean="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n-US" sz="3550" dirty="0" smtClean="0">
                <a:latin typeface="Arial" panose="020B0604020202020204" pitchFamily="34" charset="0"/>
                <a:cs typeface="Arial" panose="020B0604020202020204" pitchFamily="34" charset="0"/>
              </a:rPr>
              <a:t>Germanium </a:t>
            </a:r>
            <a:r>
              <a:rPr lang="en-US" sz="3550" dirty="0" smtClean="0">
                <a:latin typeface="Arial" panose="020B0604020202020204" pitchFamily="34" charset="0"/>
                <a:cs typeface="Arial" panose="020B0604020202020204" pitchFamily="34" charset="0"/>
              </a:rPr>
              <a:t>films </a:t>
            </a:r>
            <a:r>
              <a:rPr lang="en-US" sz="3550" dirty="0" smtClean="0">
                <a:latin typeface="Arial" panose="020B0604020202020204" pitchFamily="34" charset="0"/>
                <a:cs typeface="Arial" panose="020B0604020202020204" pitchFamily="34" charset="0"/>
              </a:rPr>
              <a:t>show promise </a:t>
            </a:r>
            <a:r>
              <a:rPr lang="en-US" sz="3550" dirty="0" smtClean="0">
                <a:latin typeface="Arial" panose="020B0604020202020204" pitchFamily="34" charset="0"/>
                <a:cs typeface="Arial" panose="020B0604020202020204" pitchFamily="34" charset="0"/>
              </a:rPr>
              <a:t>for </a:t>
            </a:r>
            <a:r>
              <a:rPr lang="en-US" sz="3550" dirty="0" smtClean="0">
                <a:latin typeface="Arial" panose="020B0604020202020204" pitchFamily="34" charset="0"/>
                <a:cs typeface="Arial" panose="020B0604020202020204" pitchFamily="34" charset="0"/>
              </a:rPr>
              <a:t>application in </a:t>
            </a:r>
            <a:r>
              <a:rPr lang="en-US" sz="3550" dirty="0" err="1" smtClean="0">
                <a:latin typeface="Arial" panose="020B0604020202020204" pitchFamily="34" charset="0"/>
                <a:cs typeface="Arial" panose="020B0604020202020204" pitchFamily="34" charset="0"/>
              </a:rPr>
              <a:t>opto</a:t>
            </a:r>
            <a:r>
              <a:rPr lang="en-US" sz="3550" dirty="0" smtClean="0">
                <a:latin typeface="Arial" panose="020B0604020202020204" pitchFamily="34" charset="0"/>
                <a:cs typeface="Arial" panose="020B0604020202020204" pitchFamily="34" charset="0"/>
              </a:rPr>
              <a:t>-electronic devices and merits further research.</a:t>
            </a:r>
            <a:endParaRPr lang="en-US" sz="3550" dirty="0">
              <a:latin typeface="Arial" panose="020B0604020202020204" pitchFamily="34" charset="0"/>
              <a:cs typeface="Arial" panose="020B0604020202020204" pitchFamily="34" charset="0"/>
            </a:endParaRPr>
          </a:p>
        </p:txBody>
      </p:sp>
      <p:sp>
        <p:nvSpPr>
          <p:cNvPr id="32" name="TextBox 31"/>
          <p:cNvSpPr txBox="1"/>
          <p:nvPr/>
        </p:nvSpPr>
        <p:spPr>
          <a:xfrm>
            <a:off x="30676416" y="23713286"/>
            <a:ext cx="9258300" cy="6555641"/>
          </a:xfrm>
          <a:prstGeom prst="rect">
            <a:avLst/>
          </a:prstGeom>
          <a:noFill/>
        </p:spPr>
        <p:txBody>
          <a:bodyPr wrap="square" rtlCol="0">
            <a:spAutoFit/>
          </a:bodyPr>
          <a:lstStyle/>
          <a:p>
            <a:pPr marL="285750" indent="-742950">
              <a:buAutoNum type="arabicPeriod"/>
            </a:pPr>
            <a:r>
              <a:rPr lang="en-US" sz="3500" dirty="0" err="1" smtClean="0">
                <a:latin typeface="Arial" panose="020B0604020202020204" pitchFamily="34" charset="0"/>
                <a:cs typeface="Arial" panose="020B0604020202020204" pitchFamily="34" charset="0"/>
              </a:rPr>
              <a:t>Ahrenkiel</a:t>
            </a:r>
            <a:r>
              <a:rPr lang="en-US" sz="3500" dirty="0">
                <a:latin typeface="Arial" panose="020B0604020202020204" pitchFamily="34" charset="0"/>
                <a:cs typeface="Arial" panose="020B0604020202020204" pitchFamily="34" charset="0"/>
              </a:rPr>
              <a:t>, S. P., Mahan, A. H., </a:t>
            </a:r>
            <a:r>
              <a:rPr lang="en-US" sz="3500" dirty="0" err="1">
                <a:latin typeface="Arial" panose="020B0604020202020204" pitchFamily="34" charset="0"/>
                <a:cs typeface="Arial" panose="020B0604020202020204" pitchFamily="34" charset="0"/>
              </a:rPr>
              <a:t>Ginley</a:t>
            </a:r>
            <a:r>
              <a:rPr lang="en-US" sz="3500" dirty="0">
                <a:latin typeface="Arial" panose="020B0604020202020204" pitchFamily="34" charset="0"/>
                <a:cs typeface="Arial" panose="020B0604020202020204" pitchFamily="34" charset="0"/>
              </a:rPr>
              <a:t>, D. S., &amp; Xu, Y. Solid-phase crystallization kinetics and grain structure during thermal annealing of </a:t>
            </a:r>
            <a:r>
              <a:rPr lang="en-US" sz="3500" dirty="0" err="1">
                <a:latin typeface="Arial" panose="020B0604020202020204" pitchFamily="34" charset="0"/>
                <a:cs typeface="Arial" panose="020B0604020202020204" pitchFamily="34" charset="0"/>
              </a:rPr>
              <a:t>a-Si:H</a:t>
            </a:r>
            <a:r>
              <a:rPr lang="en-US" sz="3500" dirty="0">
                <a:latin typeface="Arial" panose="020B0604020202020204" pitchFamily="34" charset="0"/>
                <a:cs typeface="Arial" panose="020B0604020202020204" pitchFamily="34" charset="0"/>
              </a:rPr>
              <a:t> grown by chemical vapor deposition. </a:t>
            </a:r>
            <a:r>
              <a:rPr lang="en-US" sz="3500" i="1" dirty="0">
                <a:latin typeface="Arial" panose="020B0604020202020204" pitchFamily="34" charset="0"/>
                <a:cs typeface="Arial" panose="020B0604020202020204" pitchFamily="34" charset="0"/>
              </a:rPr>
              <a:t>Materials Science and Engineering B</a:t>
            </a:r>
            <a:r>
              <a:rPr lang="en-US" sz="3500" dirty="0">
                <a:latin typeface="Arial" panose="020B0604020202020204" pitchFamily="34" charset="0"/>
                <a:cs typeface="Arial" panose="020B0604020202020204" pitchFamily="34" charset="0"/>
              </a:rPr>
              <a:t>, 176, 972-977</a:t>
            </a:r>
            <a:r>
              <a:rPr lang="en-US" sz="3500" dirty="0" smtClean="0">
                <a:latin typeface="Arial" panose="020B0604020202020204" pitchFamily="34" charset="0"/>
                <a:cs typeface="Arial" panose="020B0604020202020204" pitchFamily="34" charset="0"/>
              </a:rPr>
              <a:t>.</a:t>
            </a:r>
          </a:p>
          <a:p>
            <a:pPr marL="285750" indent="-742950">
              <a:buAutoNum type="arabicPeriod"/>
            </a:pPr>
            <a:endParaRPr lang="en-US" sz="3500" dirty="0" smtClean="0">
              <a:latin typeface="Arial" panose="020B0604020202020204" pitchFamily="34" charset="0"/>
              <a:cs typeface="Arial" panose="020B0604020202020204" pitchFamily="34" charset="0"/>
            </a:endParaRPr>
          </a:p>
          <a:p>
            <a:pPr marL="285750" indent="-742950">
              <a:buAutoNum type="arabicPeriod"/>
            </a:pPr>
            <a:r>
              <a:rPr lang="en-US" sz="3500" dirty="0" smtClean="0">
                <a:latin typeface="Arial" panose="020B0604020202020204" pitchFamily="34" charset="0"/>
                <a:cs typeface="Arial" panose="020B0604020202020204" pitchFamily="34" charset="0"/>
              </a:rPr>
              <a:t>Iverson</a:t>
            </a:r>
            <a:r>
              <a:rPr lang="en-US" sz="3500" dirty="0">
                <a:latin typeface="Arial" panose="020B0604020202020204" pitchFamily="34" charset="0"/>
                <a:cs typeface="Arial" panose="020B0604020202020204" pitchFamily="34" charset="0"/>
              </a:rPr>
              <a:t>, R. B., &amp; </a:t>
            </a:r>
            <a:r>
              <a:rPr lang="en-US" sz="3500" dirty="0" err="1">
                <a:latin typeface="Arial" panose="020B0604020202020204" pitchFamily="34" charset="0"/>
                <a:cs typeface="Arial" panose="020B0604020202020204" pitchFamily="34" charset="0"/>
              </a:rPr>
              <a:t>Reif</a:t>
            </a:r>
            <a:r>
              <a:rPr lang="en-US" sz="3500" dirty="0">
                <a:latin typeface="Arial" panose="020B0604020202020204" pitchFamily="34" charset="0"/>
                <a:cs typeface="Arial" panose="020B0604020202020204" pitchFamily="34" charset="0"/>
              </a:rPr>
              <a:t>, R. Recrystallization of </a:t>
            </a:r>
            <a:r>
              <a:rPr lang="en-US" sz="3500" dirty="0" err="1">
                <a:latin typeface="Arial" panose="020B0604020202020204" pitchFamily="34" charset="0"/>
                <a:cs typeface="Arial" panose="020B0604020202020204" pitchFamily="34" charset="0"/>
              </a:rPr>
              <a:t>amorphized</a:t>
            </a:r>
            <a:r>
              <a:rPr lang="en-US" sz="3500" dirty="0">
                <a:latin typeface="Arial" panose="020B0604020202020204" pitchFamily="34" charset="0"/>
                <a:cs typeface="Arial" panose="020B0604020202020204" pitchFamily="34" charset="0"/>
              </a:rPr>
              <a:t> polycrystalline silicon films on SiO2: Temperature dependence of the crystallization parameters. </a:t>
            </a:r>
            <a:r>
              <a:rPr lang="en-US" sz="3500" i="1" dirty="0">
                <a:latin typeface="Arial" panose="020B0604020202020204" pitchFamily="34" charset="0"/>
                <a:cs typeface="Arial" panose="020B0604020202020204" pitchFamily="34" charset="0"/>
              </a:rPr>
              <a:t>Journal of Applied Physics</a:t>
            </a:r>
            <a:r>
              <a:rPr lang="en-US" sz="3500" dirty="0">
                <a:latin typeface="Arial" panose="020B0604020202020204" pitchFamily="34" charset="0"/>
                <a:cs typeface="Arial" panose="020B0604020202020204" pitchFamily="34" charset="0"/>
              </a:rPr>
              <a:t>, 62, 1675-1681.</a:t>
            </a:r>
          </a:p>
        </p:txBody>
      </p:sp>
      <p:sp>
        <p:nvSpPr>
          <p:cNvPr id="33" name="TextBox 32"/>
          <p:cNvSpPr txBox="1"/>
          <p:nvPr/>
        </p:nvSpPr>
        <p:spPr>
          <a:xfrm>
            <a:off x="14673480" y="20785634"/>
            <a:ext cx="4577822" cy="2890137"/>
          </a:xfrm>
          <a:prstGeom prst="rect">
            <a:avLst/>
          </a:prstGeom>
          <a:noFill/>
        </p:spPr>
        <p:txBody>
          <a:bodyPr wrap="square" rtlCol="0">
            <a:spAutoFit/>
          </a:bodyPr>
          <a:lstStyle/>
          <a:p>
            <a:pPr algn="just"/>
            <a:r>
              <a:rPr lang="en-US" sz="3500" i="1" dirty="0" smtClean="0">
                <a:latin typeface="Arial" panose="020B0604020202020204" pitchFamily="34" charset="0"/>
                <a:cs typeface="Arial" panose="020B0604020202020204" pitchFamily="34" charset="0"/>
              </a:rPr>
              <a:t>Figure 1:  TEM image of a fully amorphous germanium </a:t>
            </a:r>
            <a:r>
              <a:rPr lang="en-US" sz="3500" i="1" dirty="0">
                <a:latin typeface="Arial" panose="020B0604020202020204" pitchFamily="34" charset="0"/>
                <a:cs typeface="Arial" panose="020B0604020202020204" pitchFamily="34" charset="0"/>
              </a:rPr>
              <a:t>film annealed at </a:t>
            </a:r>
            <a:r>
              <a:rPr lang="en-US" sz="3500" i="1" dirty="0" smtClean="0">
                <a:latin typeface="Arial" panose="020B0604020202020204" pitchFamily="34" charset="0"/>
                <a:cs typeface="Arial" panose="020B0604020202020204" pitchFamily="34" charset="0"/>
              </a:rPr>
              <a:t>6⁰C / minute</a:t>
            </a:r>
            <a:r>
              <a:rPr lang="en-US" sz="3600" i="1" dirty="0" smtClean="0">
                <a:latin typeface="Arial" panose="020B0604020202020204" pitchFamily="34" charset="0"/>
                <a:cs typeface="Arial" panose="020B0604020202020204" pitchFamily="34" charset="0"/>
              </a:rPr>
              <a:t>. </a:t>
            </a:r>
            <a:endParaRPr lang="en-US" sz="3600" i="1" dirty="0">
              <a:latin typeface="Arial" panose="020B0604020202020204" pitchFamily="34" charset="0"/>
              <a:cs typeface="Arial" panose="020B0604020202020204" pitchFamily="34" charset="0"/>
            </a:endParaRPr>
          </a:p>
        </p:txBody>
      </p:sp>
      <p:sp>
        <p:nvSpPr>
          <p:cNvPr id="34" name="TextBox 33"/>
          <p:cNvSpPr txBox="1"/>
          <p:nvPr/>
        </p:nvSpPr>
        <p:spPr>
          <a:xfrm>
            <a:off x="14673480" y="24155787"/>
            <a:ext cx="4497229" cy="2800767"/>
          </a:xfrm>
          <a:prstGeom prst="rect">
            <a:avLst/>
          </a:prstGeom>
          <a:noFill/>
        </p:spPr>
        <p:txBody>
          <a:bodyPr wrap="square" rtlCol="0">
            <a:spAutoFit/>
          </a:bodyPr>
          <a:lstStyle/>
          <a:p>
            <a:pPr algn="just"/>
            <a:r>
              <a:rPr lang="en-US" sz="3500" i="1" dirty="0" smtClean="0">
                <a:latin typeface="Arial" panose="020B0604020202020204" pitchFamily="34" charset="0"/>
                <a:cs typeface="Arial" panose="020B0604020202020204" pitchFamily="34" charset="0"/>
              </a:rPr>
              <a:t>Figure 2:  TEM image of a 50% crystallized germanium </a:t>
            </a:r>
            <a:r>
              <a:rPr lang="en-US" sz="3500" i="1" dirty="0">
                <a:latin typeface="Arial" panose="020B0604020202020204" pitchFamily="34" charset="0"/>
                <a:cs typeface="Arial" panose="020B0604020202020204" pitchFamily="34" charset="0"/>
              </a:rPr>
              <a:t>film annealed at 6⁰</a:t>
            </a:r>
            <a:r>
              <a:rPr lang="en-US" sz="3500" i="1" dirty="0" smtClean="0">
                <a:latin typeface="Arial" panose="020B0604020202020204" pitchFamily="34" charset="0"/>
                <a:cs typeface="Arial" panose="020B0604020202020204" pitchFamily="34" charset="0"/>
              </a:rPr>
              <a:t>C / minute</a:t>
            </a:r>
            <a:r>
              <a:rPr lang="en-US" sz="3600" i="1" dirty="0">
                <a:latin typeface="Arial" panose="020B0604020202020204" pitchFamily="34" charset="0"/>
                <a:cs typeface="Arial" panose="020B0604020202020204" pitchFamily="34" charset="0"/>
              </a:rPr>
              <a:t>.</a:t>
            </a:r>
          </a:p>
        </p:txBody>
      </p:sp>
      <p:sp>
        <p:nvSpPr>
          <p:cNvPr id="35" name="TextBox 34"/>
          <p:cNvSpPr txBox="1"/>
          <p:nvPr/>
        </p:nvSpPr>
        <p:spPr>
          <a:xfrm>
            <a:off x="14741993" y="27436570"/>
            <a:ext cx="4590051" cy="2862322"/>
          </a:xfrm>
          <a:prstGeom prst="rect">
            <a:avLst/>
          </a:prstGeom>
          <a:noFill/>
        </p:spPr>
        <p:txBody>
          <a:bodyPr wrap="square" rtlCol="0">
            <a:spAutoFit/>
          </a:bodyPr>
          <a:lstStyle/>
          <a:p>
            <a:pPr algn="just"/>
            <a:r>
              <a:rPr lang="en-US" sz="3600" i="1" dirty="0" smtClean="0">
                <a:latin typeface="Arial" panose="020B0604020202020204" pitchFamily="34" charset="0"/>
                <a:cs typeface="Arial" panose="020B0604020202020204" pitchFamily="34" charset="0"/>
              </a:rPr>
              <a:t>Figure 3:  TEM image of a fully crystallized germanium </a:t>
            </a:r>
            <a:r>
              <a:rPr lang="en-US" sz="3600" i="1" dirty="0">
                <a:latin typeface="Arial" panose="020B0604020202020204" pitchFamily="34" charset="0"/>
                <a:cs typeface="Arial" panose="020B0604020202020204" pitchFamily="34" charset="0"/>
              </a:rPr>
              <a:t>film annealed at 6⁰</a:t>
            </a:r>
            <a:r>
              <a:rPr lang="en-US" sz="3600" i="1" dirty="0" smtClean="0">
                <a:latin typeface="Arial" panose="020B0604020202020204" pitchFamily="34" charset="0"/>
                <a:cs typeface="Arial" panose="020B0604020202020204" pitchFamily="34" charset="0"/>
              </a:rPr>
              <a:t>C / minute. </a:t>
            </a:r>
            <a:endParaRPr lang="en-US" sz="3600" i="1" dirty="0">
              <a:latin typeface="Arial" panose="020B0604020202020204" pitchFamily="34" charset="0"/>
              <a:cs typeface="Arial" panose="020B0604020202020204" pitchFamily="34" charset="0"/>
            </a:endParaRPr>
          </a:p>
        </p:txBody>
      </p:sp>
      <p:sp>
        <p:nvSpPr>
          <p:cNvPr id="9" name="Rectangle 8"/>
          <p:cNvSpPr/>
          <p:nvPr/>
        </p:nvSpPr>
        <p:spPr>
          <a:xfrm>
            <a:off x="20410208" y="6816738"/>
            <a:ext cx="9577262" cy="5478423"/>
          </a:xfrm>
          <a:prstGeom prst="rect">
            <a:avLst/>
          </a:prstGeom>
        </p:spPr>
        <p:txBody>
          <a:bodyPr wrap="square">
            <a:spAutoFit/>
          </a:bodyPr>
          <a:lstStyle/>
          <a:p>
            <a:pPr algn="just"/>
            <a:r>
              <a:rPr lang="en-US" sz="3500" dirty="0">
                <a:latin typeface="Arial" panose="020B0604020202020204" pitchFamily="34" charset="0"/>
                <a:cs typeface="Arial" panose="020B0604020202020204" pitchFamily="34" charset="0"/>
              </a:rPr>
              <a:t>These amorphous films were then annealed at different ramp rates under a TEM.  A series of images of the film was taken over time allowing the fraction of the film crystallized over time and grain density over time to be </a:t>
            </a:r>
            <a:r>
              <a:rPr lang="en-US" sz="3500" dirty="0" smtClean="0">
                <a:latin typeface="Arial" panose="020B0604020202020204" pitchFamily="34" charset="0"/>
                <a:cs typeface="Arial" panose="020B0604020202020204" pitchFamily="34" charset="0"/>
              </a:rPr>
              <a:t>determined (see figures 1-3).  </a:t>
            </a:r>
            <a:endParaRPr lang="en-US" sz="3500" dirty="0">
              <a:latin typeface="Arial" panose="020B0604020202020204" pitchFamily="34" charset="0"/>
              <a:cs typeface="Arial" panose="020B0604020202020204" pitchFamily="34" charset="0"/>
            </a:endParaRPr>
          </a:p>
          <a:p>
            <a:pPr algn="just"/>
            <a:endParaRPr lang="en-US" sz="3500" dirty="0" smtClean="0">
              <a:latin typeface="Arial" panose="020B0604020202020204" pitchFamily="34" charset="0"/>
              <a:cs typeface="Arial" panose="020B0604020202020204" pitchFamily="34" charset="0"/>
            </a:endParaRPr>
          </a:p>
          <a:p>
            <a:pPr algn="just"/>
            <a:r>
              <a:rPr lang="en-US" sz="3500" dirty="0" smtClean="0">
                <a:latin typeface="Arial" panose="020B0604020202020204" pitchFamily="34" charset="0"/>
                <a:cs typeface="Arial" panose="020B0604020202020204" pitchFamily="34" charset="0"/>
              </a:rPr>
              <a:t>This data is then input as waves in </a:t>
            </a:r>
            <a:r>
              <a:rPr lang="en-US" sz="3500" dirty="0">
                <a:latin typeface="Arial" panose="020B0604020202020204" pitchFamily="34" charset="0"/>
                <a:cs typeface="Arial" panose="020B0604020202020204" pitchFamily="34" charset="0"/>
              </a:rPr>
              <a:t>IGOR to fit </a:t>
            </a:r>
            <a:r>
              <a:rPr lang="en-US" sz="3500" dirty="0" smtClean="0">
                <a:latin typeface="Arial" panose="020B0604020202020204" pitchFamily="34" charset="0"/>
                <a:cs typeface="Arial" panose="020B0604020202020204" pitchFamily="34" charset="0"/>
              </a:rPr>
              <a:t>equation 6 to </a:t>
            </a:r>
            <a:r>
              <a:rPr lang="en-US" sz="3500" dirty="0">
                <a:latin typeface="Arial" panose="020B0604020202020204" pitchFamily="34" charset="0"/>
                <a:cs typeface="Arial" panose="020B0604020202020204" pitchFamily="34" charset="0"/>
              </a:rPr>
              <a:t>obtain the values of </a:t>
            </a:r>
            <a:r>
              <a:rPr lang="en-US" sz="3500" dirty="0" smtClean="0">
                <a:latin typeface="Arial" panose="020B0604020202020204" pitchFamily="34" charset="0"/>
                <a:cs typeface="Arial" panose="020B0604020202020204" pitchFamily="34" charset="0"/>
              </a:rPr>
              <a:t>the constants.</a:t>
            </a:r>
            <a:endParaRPr lang="en-US" sz="3500" dirty="0">
              <a:latin typeface="Arial" panose="020B0604020202020204" pitchFamily="34" charset="0"/>
              <a:cs typeface="Arial" panose="020B0604020202020204" pitchFamily="34" charset="0"/>
            </a:endParaRPr>
          </a:p>
        </p:txBody>
      </p:sp>
      <p:sp>
        <p:nvSpPr>
          <p:cNvPr id="19" name="TextBox 18"/>
          <p:cNvSpPr txBox="1"/>
          <p:nvPr/>
        </p:nvSpPr>
        <p:spPr>
          <a:xfrm>
            <a:off x="30723104" y="10964908"/>
            <a:ext cx="9164924" cy="2862322"/>
          </a:xfrm>
          <a:prstGeom prst="rect">
            <a:avLst/>
          </a:prstGeom>
          <a:noFill/>
        </p:spPr>
        <p:txBody>
          <a:bodyPr wrap="square" rtlCol="0">
            <a:spAutoFit/>
          </a:bodyPr>
          <a:lstStyle/>
          <a:p>
            <a:pPr algn="just"/>
            <a:r>
              <a:rPr lang="en-US" sz="3600" i="1" dirty="0" smtClean="0">
                <a:latin typeface="Arial" panose="020B0604020202020204" pitchFamily="34" charset="0"/>
                <a:cs typeface="Arial" panose="020B0604020202020204" pitchFamily="34" charset="0"/>
              </a:rPr>
              <a:t>Table 1:  Values of fit parameters for the equation modeling average grain size of non-isothermally annealed amorphous germanium.</a:t>
            </a:r>
          </a:p>
          <a:p>
            <a:endParaRPr lang="en-US" sz="3600" dirty="0">
              <a:latin typeface="Arial" panose="020B0604020202020204" pitchFamily="34" charset="0"/>
              <a:cs typeface="Arial" panose="020B0604020202020204" pitchFamily="34" charset="0"/>
            </a:endParaRPr>
          </a:p>
        </p:txBody>
      </p:sp>
      <p:graphicFrame>
        <p:nvGraphicFramePr>
          <p:cNvPr id="29" name="Table 28"/>
          <p:cNvGraphicFramePr>
            <a:graphicFrameLocks noGrp="1"/>
          </p:cNvGraphicFramePr>
          <p:nvPr>
            <p:extLst>
              <p:ext uri="{D42A27DB-BD31-4B8C-83A1-F6EECF244321}">
                <p14:modId xmlns:p14="http://schemas.microsoft.com/office/powerpoint/2010/main" val="3818958265"/>
              </p:ext>
            </p:extLst>
          </p:nvPr>
        </p:nvGraphicFramePr>
        <p:xfrm>
          <a:off x="31799677" y="7283336"/>
          <a:ext cx="7105154" cy="3522374"/>
        </p:xfrm>
        <a:graphic>
          <a:graphicData uri="http://schemas.openxmlformats.org/drawingml/2006/table">
            <a:tbl>
              <a:tblPr firstRow="1" firstCol="1" bandRow="1"/>
              <a:tblGrid>
                <a:gridCol w="4117933"/>
                <a:gridCol w="2987221"/>
              </a:tblGrid>
              <a:tr h="805458">
                <a:tc>
                  <a:txBody>
                    <a:bodyPr/>
                    <a:lstStyle/>
                    <a:p>
                      <a:pPr marL="0" marR="0">
                        <a:lnSpc>
                          <a:spcPct val="107000"/>
                        </a:lnSpc>
                        <a:spcBef>
                          <a:spcPts val="0"/>
                        </a:spcBef>
                        <a:spcAft>
                          <a:spcPts val="0"/>
                        </a:spcAft>
                      </a:pPr>
                      <a:r>
                        <a:rPr lang="en-US" sz="3600" dirty="0" smtClean="0">
                          <a:effectLst/>
                          <a:latin typeface="Arial" panose="020B0604020202020204" pitchFamily="34" charset="0"/>
                          <a:ea typeface="Calibri" panose="020F0502020204030204" pitchFamily="34" charset="0"/>
                          <a:cs typeface="Arial" panose="020B0604020202020204" pitchFamily="34" charset="0"/>
                        </a:rPr>
                        <a:t>Parameter</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3600" dirty="0" smtClean="0">
                          <a:effectLst/>
                          <a:latin typeface="Arial" panose="020B0604020202020204" pitchFamily="34" charset="0"/>
                          <a:ea typeface="Calibri" panose="020F0502020204030204" pitchFamily="34" charset="0"/>
                          <a:cs typeface="Arial" panose="020B0604020202020204" pitchFamily="34" charset="0"/>
                        </a:rPr>
                        <a:t>Value</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684">
                <a:tc>
                  <a:txBody>
                    <a:bodyPr/>
                    <a:lstStyle/>
                    <a:p>
                      <a:pPr marL="0" marR="0" indent="0" algn="l" defTabSz="4023360" rtl="0" eaLnBrk="1" fontAlgn="auto" latinLnBrk="0" hangingPunct="1">
                        <a:lnSpc>
                          <a:spcPct val="107000"/>
                        </a:lnSpc>
                        <a:spcBef>
                          <a:spcPts val="0"/>
                        </a:spcBef>
                        <a:spcAft>
                          <a:spcPts val="0"/>
                        </a:spcAft>
                        <a:buClrTx/>
                        <a:buSzTx/>
                        <a:buFontTx/>
                        <a:buNone/>
                        <a:tabLst/>
                        <a:defRPr/>
                      </a:pPr>
                      <a:r>
                        <a:rPr lang="en-US" sz="3600" i="1" dirty="0" err="1" smtClean="0">
                          <a:effectLst/>
                          <a:latin typeface="Arial" panose="020B0604020202020204" pitchFamily="34" charset="0"/>
                          <a:ea typeface="Calibri" panose="020F0502020204030204" pitchFamily="34" charset="0"/>
                          <a:cs typeface="Arial" panose="020B0604020202020204" pitchFamily="34" charset="0"/>
                        </a:rPr>
                        <a:t>E</a:t>
                      </a:r>
                      <a:r>
                        <a:rPr lang="en-US" sz="3600" i="1" baseline="-25000" dirty="0" err="1" smtClean="0">
                          <a:effectLst/>
                          <a:latin typeface="Arial" panose="020B0604020202020204" pitchFamily="34" charset="0"/>
                          <a:ea typeface="Calibri" panose="020F0502020204030204" pitchFamily="34" charset="0"/>
                          <a:cs typeface="Arial" panose="020B0604020202020204" pitchFamily="34" charset="0"/>
                        </a:rPr>
                        <a:t>a</a:t>
                      </a:r>
                      <a:r>
                        <a:rPr lang="en-US" sz="3600" baseline="0" dirty="0" smtClean="0">
                          <a:effectLst/>
                          <a:latin typeface="Arial" panose="020B0604020202020204" pitchFamily="34" charset="0"/>
                          <a:ea typeface="Calibri" panose="020F0502020204030204" pitchFamily="34" charset="0"/>
                          <a:cs typeface="Arial" panose="020B0604020202020204" pitchFamily="34" charset="0"/>
                        </a:rPr>
                        <a:t> (eV)</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07000"/>
                        </a:lnSpc>
                        <a:spcBef>
                          <a:spcPts val="0"/>
                        </a:spcBef>
                        <a:spcAft>
                          <a:spcPts val="0"/>
                        </a:spcAft>
                      </a:pPr>
                      <a:r>
                        <a:rPr lang="en-US" sz="3600" dirty="0" smtClean="0">
                          <a:effectLst/>
                          <a:latin typeface="Arial" panose="020B0604020202020204" pitchFamily="34" charset="0"/>
                          <a:ea typeface="Calibri" panose="020F0502020204030204" pitchFamily="34" charset="0"/>
                          <a:cs typeface="Arial" panose="020B0604020202020204" pitchFamily="34" charset="0"/>
                        </a:rPr>
                        <a:t>11.8</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r>
              <a:tr h="368684">
                <a:tc>
                  <a:txBody>
                    <a:bodyPr/>
                    <a:lstStyle/>
                    <a:p>
                      <a:pPr marL="0" marR="0" indent="0" algn="l" defTabSz="4023360" rtl="0" eaLnBrk="1" fontAlgn="auto" latinLnBrk="0" hangingPunct="1">
                        <a:lnSpc>
                          <a:spcPct val="107000"/>
                        </a:lnSpc>
                        <a:spcBef>
                          <a:spcPts val="0"/>
                        </a:spcBef>
                        <a:spcAft>
                          <a:spcPts val="0"/>
                        </a:spcAft>
                        <a:buClrTx/>
                        <a:buSzTx/>
                        <a:buFontTx/>
                        <a:buNone/>
                        <a:tabLst/>
                        <a:defRPr/>
                      </a:pPr>
                      <a:r>
                        <a:rPr lang="en-US" sz="3600" i="1" dirty="0" err="1" smtClean="0">
                          <a:effectLst/>
                          <a:latin typeface="Arial" panose="020B0604020202020204" pitchFamily="34" charset="0"/>
                          <a:ea typeface="Calibri" panose="020F0502020204030204" pitchFamily="34" charset="0"/>
                          <a:cs typeface="Arial" panose="020B0604020202020204" pitchFamily="34" charset="0"/>
                        </a:rPr>
                        <a:t>E</a:t>
                      </a:r>
                      <a:r>
                        <a:rPr lang="en-US" sz="3600" i="1" baseline="-25000" dirty="0" err="1" smtClean="0">
                          <a:effectLst/>
                          <a:latin typeface="Arial" panose="020B0604020202020204" pitchFamily="34" charset="0"/>
                          <a:ea typeface="Calibri" panose="020F0502020204030204" pitchFamily="34" charset="0"/>
                          <a:cs typeface="Arial" panose="020B0604020202020204" pitchFamily="34" charset="0"/>
                        </a:rPr>
                        <a:t>b</a:t>
                      </a:r>
                      <a:r>
                        <a:rPr lang="en-US" sz="3600" baseline="0" dirty="0" smtClean="0">
                          <a:effectLst/>
                          <a:latin typeface="Arial" panose="020B0604020202020204" pitchFamily="34" charset="0"/>
                          <a:ea typeface="Calibri" panose="020F0502020204030204" pitchFamily="34" charset="0"/>
                          <a:cs typeface="Arial" panose="020B0604020202020204" pitchFamily="34" charset="0"/>
                        </a:rPr>
                        <a:t> (eV)</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3600" dirty="0" smtClean="0">
                          <a:effectLst/>
                          <a:latin typeface="Arial" panose="020B0604020202020204" pitchFamily="34" charset="0"/>
                          <a:ea typeface="Calibri" panose="020F0502020204030204" pitchFamily="34" charset="0"/>
                          <a:cs typeface="Arial" panose="020B0604020202020204" pitchFamily="34" charset="0"/>
                        </a:rPr>
                        <a:t>1.60</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8684">
                <a:tc>
                  <a:txBody>
                    <a:bodyPr/>
                    <a:lstStyle/>
                    <a:p>
                      <a:pPr marL="0" marR="0" indent="0" algn="l" defTabSz="4023360" rtl="0" eaLnBrk="1" fontAlgn="auto" latinLnBrk="0" hangingPunct="1">
                        <a:lnSpc>
                          <a:spcPct val="107000"/>
                        </a:lnSpc>
                        <a:spcBef>
                          <a:spcPts val="0"/>
                        </a:spcBef>
                        <a:spcAft>
                          <a:spcPts val="0"/>
                        </a:spcAft>
                        <a:buClrTx/>
                        <a:buSzTx/>
                        <a:buFontTx/>
                        <a:buNone/>
                        <a:tabLst/>
                        <a:defRPr/>
                      </a:pPr>
                      <a:r>
                        <a:rPr lang="en-US" sz="3600" i="1" dirty="0" smtClean="0">
                          <a:effectLst/>
                          <a:latin typeface="Arial" panose="020B0604020202020204" pitchFamily="34" charset="0"/>
                          <a:ea typeface="Calibri" panose="020F0502020204030204" pitchFamily="34" charset="0"/>
                          <a:cs typeface="Arial" panose="020B0604020202020204" pitchFamily="34" charset="0"/>
                        </a:rPr>
                        <a:t>A</a:t>
                      </a:r>
                      <a:r>
                        <a:rPr lang="en-US" sz="3600" dirty="0" smtClean="0">
                          <a:effectLst/>
                          <a:latin typeface="Arial" panose="020B0604020202020204" pitchFamily="34" charset="0"/>
                          <a:ea typeface="Calibri" panose="020F0502020204030204" pitchFamily="34" charset="0"/>
                          <a:cs typeface="Arial" panose="020B0604020202020204" pitchFamily="34" charset="0"/>
                        </a:rPr>
                        <a:t> (#∙eV/s∙</a:t>
                      </a:r>
                      <a:r>
                        <a:rPr lang="el-GR" sz="3600" dirty="0" smtClean="0">
                          <a:effectLst/>
                          <a:latin typeface="Calibri" panose="020F0502020204030204" pitchFamily="34" charset="0"/>
                          <a:ea typeface="Calibri" panose="020F0502020204030204" pitchFamily="34" charset="0"/>
                          <a:cs typeface="Arial" panose="020B0604020202020204" pitchFamily="34" charset="0"/>
                        </a:rPr>
                        <a:t>μ</a:t>
                      </a:r>
                      <a:r>
                        <a:rPr lang="en-US" sz="3600" dirty="0" smtClean="0">
                          <a:effectLst/>
                          <a:latin typeface="Arial" panose="020B0604020202020204" pitchFamily="34" charset="0"/>
                          <a:ea typeface="Calibri" panose="020F0502020204030204" pitchFamily="34" charset="0"/>
                          <a:cs typeface="Arial" panose="020B0604020202020204" pitchFamily="34" charset="0"/>
                        </a:rPr>
                        <a:t>m</a:t>
                      </a:r>
                      <a:r>
                        <a:rPr lang="en-US" sz="3600" baseline="30000" dirty="0" smtClean="0">
                          <a:effectLst/>
                          <a:latin typeface="Arial" panose="020B0604020202020204" pitchFamily="34" charset="0"/>
                          <a:ea typeface="Calibri" panose="020F0502020204030204" pitchFamily="34" charset="0"/>
                          <a:cs typeface="Arial" panose="020B0604020202020204" pitchFamily="34" charset="0"/>
                        </a:rPr>
                        <a:t>3</a:t>
                      </a:r>
                      <a:r>
                        <a:rPr lang="en-US" sz="3600" baseline="0" dirty="0" smtClean="0">
                          <a:effectLst/>
                          <a:latin typeface="Arial" panose="020B0604020202020204" pitchFamily="34" charset="0"/>
                          <a:ea typeface="Calibri" panose="020F0502020204030204" pitchFamily="34"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3600" dirty="0" smtClean="0">
                          <a:effectLst/>
                          <a:latin typeface="Arial" panose="020B0604020202020204" pitchFamily="34" charset="0"/>
                          <a:ea typeface="Calibri" panose="020F0502020204030204" pitchFamily="34" charset="0"/>
                          <a:cs typeface="Arial" panose="020B0604020202020204" pitchFamily="34" charset="0"/>
                        </a:rPr>
                        <a:t>2.39 x 10</a:t>
                      </a:r>
                      <a:r>
                        <a:rPr lang="en-US" sz="3600" baseline="30000" dirty="0" smtClean="0">
                          <a:effectLst/>
                          <a:latin typeface="Arial" panose="020B0604020202020204" pitchFamily="34" charset="0"/>
                          <a:ea typeface="Calibri" panose="020F0502020204030204" pitchFamily="34" charset="0"/>
                          <a:cs typeface="Arial" panose="020B0604020202020204" pitchFamily="34" charset="0"/>
                        </a:rPr>
                        <a:t>70</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8684">
                <a:tc>
                  <a:txBody>
                    <a:bodyPr/>
                    <a:lstStyle/>
                    <a:p>
                      <a:pPr marL="0" marR="0" indent="0" algn="l" defTabSz="4023360" rtl="0" eaLnBrk="1" fontAlgn="auto" latinLnBrk="0" hangingPunct="1">
                        <a:lnSpc>
                          <a:spcPct val="107000"/>
                        </a:lnSpc>
                        <a:spcBef>
                          <a:spcPts val="0"/>
                        </a:spcBef>
                        <a:spcAft>
                          <a:spcPts val="0"/>
                        </a:spcAft>
                        <a:buClrTx/>
                        <a:buSzTx/>
                        <a:buFontTx/>
                        <a:buNone/>
                        <a:tabLst/>
                        <a:defRPr/>
                      </a:pPr>
                      <a:r>
                        <a:rPr lang="en-US" sz="3600" i="1" dirty="0" smtClean="0">
                          <a:effectLst/>
                          <a:latin typeface="Arial" panose="020B0604020202020204" pitchFamily="34" charset="0"/>
                          <a:ea typeface="Calibri" panose="020F0502020204030204" pitchFamily="34" charset="0"/>
                          <a:cs typeface="Arial" panose="020B0604020202020204" pitchFamily="34" charset="0"/>
                        </a:rPr>
                        <a:t>B</a:t>
                      </a:r>
                      <a:r>
                        <a:rPr lang="en-US" sz="3600" dirty="0" smtClean="0">
                          <a:effectLst/>
                          <a:latin typeface="Arial" panose="020B0604020202020204" pitchFamily="34" charset="0"/>
                          <a:ea typeface="Calibri" panose="020F0502020204030204" pitchFamily="34" charset="0"/>
                          <a:cs typeface="Arial" panose="020B0604020202020204" pitchFamily="34" charset="0"/>
                        </a:rPr>
                        <a:t> (</a:t>
                      </a:r>
                      <a:r>
                        <a:rPr lang="el-GR" sz="3600" dirty="0" smtClean="0">
                          <a:effectLst/>
                          <a:latin typeface="Calibri" panose="020F0502020204030204" pitchFamily="34" charset="0"/>
                          <a:ea typeface="Calibri" panose="020F0502020204030204" pitchFamily="34" charset="0"/>
                          <a:cs typeface="Arial" panose="020B0604020202020204" pitchFamily="34" charset="0"/>
                        </a:rPr>
                        <a:t>μ</a:t>
                      </a:r>
                      <a:r>
                        <a:rPr lang="en-US" sz="3600" dirty="0" smtClean="0">
                          <a:effectLst/>
                          <a:latin typeface="Calibri" panose="020F0502020204030204" pitchFamily="34" charset="0"/>
                          <a:ea typeface="Calibri" panose="020F0502020204030204" pitchFamily="34" charset="0"/>
                          <a:cs typeface="Arial" panose="020B0604020202020204" pitchFamily="34" charset="0"/>
                        </a:rPr>
                        <a:t>m/s)</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3600" dirty="0" smtClean="0">
                          <a:effectLst/>
                          <a:latin typeface="Arial" panose="020B0604020202020204" pitchFamily="34" charset="0"/>
                          <a:ea typeface="Calibri" panose="020F0502020204030204" pitchFamily="34" charset="0"/>
                          <a:cs typeface="Arial" panose="020B0604020202020204" pitchFamily="34" charset="0"/>
                        </a:rPr>
                        <a:t>1.89 x 10</a:t>
                      </a:r>
                      <a:r>
                        <a:rPr lang="en-US" sz="3600" baseline="30000" dirty="0" smtClean="0">
                          <a:effectLst/>
                          <a:latin typeface="Arial" panose="020B0604020202020204" pitchFamily="34" charset="0"/>
                          <a:ea typeface="Calibri" panose="020F0502020204030204" pitchFamily="34" charset="0"/>
                          <a:cs typeface="Arial" panose="020B0604020202020204" pitchFamily="34" charset="0"/>
                        </a:rPr>
                        <a:t>10</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8684">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chemeClr val="tx1"/>
                      </a:solidFill>
                      <a:prstDash val="solid"/>
                      <a:round/>
                      <a:headEnd type="none" w="med" len="med"/>
                      <a:tailEnd type="none" w="med" len="med"/>
                    </a:lnT>
                    <a:lnB>
                      <a:noFill/>
                    </a:lnB>
                  </a:tcPr>
                </a:tc>
              </a:tr>
            </a:tbl>
          </a:graphicData>
        </a:graphic>
      </p:graphicFrame>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013" y="511012"/>
            <a:ext cx="3473287" cy="35272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02105" y="13730916"/>
            <a:ext cx="8238884" cy="617916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31479" y="22308151"/>
            <a:ext cx="8209510" cy="6157133"/>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85282" y="20965909"/>
            <a:ext cx="3740159" cy="2493439"/>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04855" y="24311992"/>
            <a:ext cx="3720586" cy="2480390"/>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04855" y="27645026"/>
            <a:ext cx="3720586" cy="2480390"/>
          </a:xfrm>
          <a:prstGeom prst="rect">
            <a:avLst/>
          </a:prstGeom>
        </p:spPr>
      </p:pic>
      <p:sp>
        <p:nvSpPr>
          <p:cNvPr id="40" name="Rectangle 39"/>
          <p:cNvSpPr>
            <a:spLocks noChangeArrowheads="1"/>
          </p:cNvSpPr>
          <p:nvPr/>
        </p:nvSpPr>
        <p:spPr bwMode="auto">
          <a:xfrm>
            <a:off x="20410208" y="12501039"/>
            <a:ext cx="9577262" cy="1210514"/>
          </a:xfrm>
          <a:prstGeom prst="rect">
            <a:avLst/>
          </a:prstGeom>
          <a:solidFill>
            <a:schemeClr val="accent4">
              <a:lumMod val="75000"/>
            </a:schemeClr>
          </a:solidFill>
          <a:ln>
            <a:noFill/>
          </a:ln>
          <a:effectLst/>
        </p:spPr>
        <p:txBody>
          <a:bodyPr wrap="none" lIns="137160" tIns="68580" rIns="137160" bIns="68580" anchor="ctr"/>
          <a:lstStyle>
            <a:lvl1pPr defTabSz="4703763">
              <a:spcBef>
                <a:spcPct val="20000"/>
              </a:spcBef>
              <a:buChar char="•"/>
              <a:defRPr sz="16500">
                <a:solidFill>
                  <a:schemeClr val="tx1"/>
                </a:solidFill>
                <a:latin typeface="Arial" panose="020B0604020202020204" pitchFamily="34" charset="0"/>
              </a:defRPr>
            </a:lvl1pPr>
            <a:lvl2pPr marL="742950" indent="-285750" defTabSz="4703763">
              <a:spcBef>
                <a:spcPct val="20000"/>
              </a:spcBef>
              <a:buChar char="–"/>
              <a:defRPr sz="14400">
                <a:solidFill>
                  <a:schemeClr val="tx1"/>
                </a:solidFill>
                <a:latin typeface="Arial" panose="020B0604020202020204" pitchFamily="34" charset="0"/>
              </a:defRPr>
            </a:lvl2pPr>
            <a:lvl3pPr marL="1143000" indent="-228600" defTabSz="4703763">
              <a:spcBef>
                <a:spcPct val="20000"/>
              </a:spcBef>
              <a:buChar char="•"/>
              <a:defRPr sz="12300">
                <a:solidFill>
                  <a:schemeClr val="tx1"/>
                </a:solidFill>
                <a:latin typeface="Arial" panose="020B0604020202020204" pitchFamily="34" charset="0"/>
              </a:defRPr>
            </a:lvl3pPr>
            <a:lvl4pPr marL="1600200" indent="-228600" defTabSz="4703763">
              <a:spcBef>
                <a:spcPct val="20000"/>
              </a:spcBef>
              <a:buChar char="–"/>
              <a:defRPr sz="10400">
                <a:solidFill>
                  <a:schemeClr val="tx1"/>
                </a:solidFill>
                <a:latin typeface="Arial" panose="020B0604020202020204" pitchFamily="34" charset="0"/>
              </a:defRPr>
            </a:lvl4pPr>
            <a:lvl5pPr marL="2057400" indent="-228600" defTabSz="4703763">
              <a:spcBef>
                <a:spcPct val="20000"/>
              </a:spcBef>
              <a:buChar char="»"/>
              <a:defRPr sz="10400">
                <a:solidFill>
                  <a:schemeClr val="tx1"/>
                </a:solidFill>
                <a:latin typeface="Arial" panose="020B0604020202020204" pitchFamily="34" charset="0"/>
              </a:defRPr>
            </a:lvl5pPr>
            <a:lvl6pPr marL="25146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6pPr>
            <a:lvl7pPr marL="29718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7pPr>
            <a:lvl8pPr marL="34290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8pPr>
            <a:lvl9pPr marL="3886200" indent="-228600" defTabSz="4703763" eaLnBrk="0" fontAlgn="base" hangingPunct="0">
              <a:spcBef>
                <a:spcPct val="20000"/>
              </a:spcBef>
              <a:spcAft>
                <a:spcPct val="0"/>
              </a:spcAft>
              <a:buChar char="»"/>
              <a:defRPr sz="10400">
                <a:solidFill>
                  <a:schemeClr val="tx1"/>
                </a:solidFill>
                <a:latin typeface="Arial" panose="020B0604020202020204" pitchFamily="34" charset="0"/>
              </a:defRPr>
            </a:lvl9pPr>
          </a:lstStyle>
          <a:p>
            <a:pPr algn="ctr" eaLnBrk="1" hangingPunct="1">
              <a:spcBef>
                <a:spcPct val="0"/>
              </a:spcBef>
              <a:buFontTx/>
              <a:buNone/>
            </a:pPr>
            <a:r>
              <a:rPr lang="en-US" sz="5700" dirty="0" smtClean="0">
                <a:solidFill>
                  <a:schemeClr val="bg1"/>
                </a:solidFill>
              </a:rPr>
              <a:t>Results</a:t>
            </a:r>
            <a:endParaRPr lang="en-US" sz="5700" dirty="0">
              <a:solidFill>
                <a:schemeClr val="bg1"/>
              </a:solidFill>
            </a:endParaRPr>
          </a:p>
        </p:txBody>
      </p:sp>
      <p:sp>
        <p:nvSpPr>
          <p:cNvPr id="22" name="TextBox 21"/>
          <p:cNvSpPr txBox="1"/>
          <p:nvPr/>
        </p:nvSpPr>
        <p:spPr>
          <a:xfrm>
            <a:off x="8720692" y="18371235"/>
            <a:ext cx="840987" cy="630942"/>
          </a:xfrm>
          <a:prstGeom prst="rect">
            <a:avLst/>
          </a:prstGeom>
          <a:noFill/>
        </p:spPr>
        <p:txBody>
          <a:bodyPr wrap="square" rtlCol="0">
            <a:spAutoFit/>
          </a:bodyPr>
          <a:lstStyle/>
          <a:p>
            <a:r>
              <a:rPr lang="en-US" sz="3500" dirty="0" smtClean="0">
                <a:latin typeface="Arial" panose="020B0604020202020204" pitchFamily="34" charset="0"/>
                <a:cs typeface="Arial" panose="020B0604020202020204" pitchFamily="34" charset="0"/>
              </a:rPr>
              <a:t>(1)</a:t>
            </a:r>
            <a:endParaRPr lang="en-US" sz="3500" dirty="0">
              <a:latin typeface="Arial" panose="020B0604020202020204" pitchFamily="34" charset="0"/>
              <a:cs typeface="Arial" panose="020B0604020202020204" pitchFamily="34" charset="0"/>
            </a:endParaRPr>
          </a:p>
        </p:txBody>
      </p:sp>
      <p:sp>
        <p:nvSpPr>
          <p:cNvPr id="41" name="Rectangle 40"/>
          <p:cNvSpPr/>
          <p:nvPr/>
        </p:nvSpPr>
        <p:spPr>
          <a:xfrm>
            <a:off x="8716812" y="20733123"/>
            <a:ext cx="732893" cy="630942"/>
          </a:xfrm>
          <a:prstGeom prst="rect">
            <a:avLst/>
          </a:prstGeom>
        </p:spPr>
        <p:txBody>
          <a:bodyPr wrap="none">
            <a:spAutoFit/>
          </a:bodyPr>
          <a:lstStyle/>
          <a:p>
            <a:r>
              <a:rPr lang="en-US" sz="3500" dirty="0" smtClean="0">
                <a:latin typeface="Arial" panose="020B0604020202020204" pitchFamily="34" charset="0"/>
                <a:cs typeface="Arial" panose="020B0604020202020204" pitchFamily="34" charset="0"/>
              </a:rPr>
              <a:t>(2)</a:t>
            </a:r>
            <a:endParaRPr lang="en-US" sz="3500" dirty="0">
              <a:latin typeface="Arial" panose="020B0604020202020204" pitchFamily="34" charset="0"/>
              <a:cs typeface="Arial" panose="020B0604020202020204" pitchFamily="34" charset="0"/>
            </a:endParaRPr>
          </a:p>
        </p:txBody>
      </p:sp>
      <p:sp>
        <p:nvSpPr>
          <p:cNvPr id="42" name="Rectangle 41"/>
          <p:cNvSpPr/>
          <p:nvPr/>
        </p:nvSpPr>
        <p:spPr>
          <a:xfrm>
            <a:off x="8716811" y="23608330"/>
            <a:ext cx="732893" cy="630942"/>
          </a:xfrm>
          <a:prstGeom prst="rect">
            <a:avLst/>
          </a:prstGeom>
        </p:spPr>
        <p:txBody>
          <a:bodyPr wrap="none">
            <a:spAutoFit/>
          </a:bodyPr>
          <a:lstStyle/>
          <a:p>
            <a:r>
              <a:rPr lang="en-US" sz="3500" dirty="0" smtClean="0">
                <a:latin typeface="Arial" panose="020B0604020202020204" pitchFamily="34" charset="0"/>
                <a:cs typeface="Arial" panose="020B0604020202020204" pitchFamily="34" charset="0"/>
              </a:rPr>
              <a:t>(3)</a:t>
            </a:r>
            <a:endParaRPr lang="en-US" sz="3500" dirty="0">
              <a:latin typeface="Arial" panose="020B0604020202020204" pitchFamily="34" charset="0"/>
              <a:cs typeface="Arial" panose="020B0604020202020204" pitchFamily="34" charset="0"/>
            </a:endParaRPr>
          </a:p>
        </p:txBody>
      </p:sp>
      <p:sp>
        <p:nvSpPr>
          <p:cNvPr id="43" name="Rectangle 42"/>
          <p:cNvSpPr/>
          <p:nvPr/>
        </p:nvSpPr>
        <p:spPr>
          <a:xfrm>
            <a:off x="8716811" y="28845425"/>
            <a:ext cx="732893" cy="630942"/>
          </a:xfrm>
          <a:prstGeom prst="rect">
            <a:avLst/>
          </a:prstGeom>
        </p:spPr>
        <p:txBody>
          <a:bodyPr wrap="none">
            <a:spAutoFit/>
          </a:bodyPr>
          <a:lstStyle/>
          <a:p>
            <a:r>
              <a:rPr lang="en-US" sz="3500" dirty="0" smtClean="0">
                <a:latin typeface="Arial" panose="020B0604020202020204" pitchFamily="34" charset="0"/>
                <a:cs typeface="Arial" panose="020B0604020202020204" pitchFamily="34" charset="0"/>
              </a:rPr>
              <a:t>(4)</a:t>
            </a:r>
            <a:endParaRPr lang="en-US" sz="3500" dirty="0">
              <a:latin typeface="Arial" panose="020B0604020202020204" pitchFamily="34" charset="0"/>
              <a:cs typeface="Arial" panose="020B0604020202020204" pitchFamily="34" charset="0"/>
            </a:endParaRPr>
          </a:p>
        </p:txBody>
      </p:sp>
      <p:sp>
        <p:nvSpPr>
          <p:cNvPr id="45" name="Rectangle 44"/>
          <p:cNvSpPr/>
          <p:nvPr/>
        </p:nvSpPr>
        <p:spPr>
          <a:xfrm>
            <a:off x="19170709" y="8310073"/>
            <a:ext cx="732893" cy="630942"/>
          </a:xfrm>
          <a:prstGeom prst="rect">
            <a:avLst/>
          </a:prstGeom>
        </p:spPr>
        <p:txBody>
          <a:bodyPr wrap="none">
            <a:spAutoFit/>
          </a:bodyPr>
          <a:lstStyle/>
          <a:p>
            <a:r>
              <a:rPr lang="en-US" sz="3500" dirty="0" smtClean="0">
                <a:latin typeface="Arial" panose="020B0604020202020204" pitchFamily="34" charset="0"/>
                <a:cs typeface="Arial" panose="020B0604020202020204" pitchFamily="34" charset="0"/>
              </a:rPr>
              <a:t>(5)</a:t>
            </a:r>
            <a:endParaRPr lang="en-US" sz="3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0391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1348</TotalTime>
  <Words>532</Words>
  <Application>Microsoft Office PowerPoint</Application>
  <PresentationFormat>Custom</PresentationFormat>
  <Paragraphs>74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 Math</vt:lpstr>
      <vt:lpstr>Times New Roman</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Story, William</dc:creator>
  <cp:lastModifiedBy>Story, William</cp:lastModifiedBy>
  <cp:revision>83</cp:revision>
  <dcterms:created xsi:type="dcterms:W3CDTF">2014-07-08T17:08:27Z</dcterms:created>
  <dcterms:modified xsi:type="dcterms:W3CDTF">2014-07-22T21:07:45Z</dcterms:modified>
</cp:coreProperties>
</file>