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0233600" cy="31089600"/>
  <p:notesSz cx="6858000" cy="9144000"/>
  <p:defaultText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57" autoAdjust="0"/>
    <p:restoredTop sz="95915" autoAdjust="0"/>
  </p:normalViewPr>
  <p:slideViewPr>
    <p:cSldViewPr>
      <p:cViewPr>
        <p:scale>
          <a:sx n="40" d="100"/>
          <a:sy n="40" d="100"/>
        </p:scale>
        <p:origin x="516" y="4104"/>
      </p:cViewPr>
      <p:guideLst>
        <p:guide orient="horz" pos="9792"/>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3"/>
          <c:order val="0"/>
          <c:tx>
            <c:strRef>
              <c:f>Sheet1!$P$17</c:f>
              <c:strCache>
                <c:ptCount val="1"/>
                <c:pt idx="0">
                  <c:v>VC</c:v>
                </c:pt>
              </c:strCache>
            </c:strRef>
          </c:tx>
          <c:invertIfNegative val="0"/>
          <c:errBars>
            <c:errBarType val="both"/>
            <c:errValType val="cust"/>
            <c:noEndCap val="0"/>
            <c:plus>
              <c:numRef>
                <c:f>Sheet1!$P$15</c:f>
                <c:numCache>
                  <c:formatCode>General</c:formatCode>
                  <c:ptCount val="1"/>
                  <c:pt idx="0">
                    <c:v>1.758505464557672E-2</c:v>
                  </c:pt>
                </c:numCache>
              </c:numRef>
            </c:plus>
            <c:minus>
              <c:numRef>
                <c:f>Sheet1!$P$15</c:f>
                <c:numCache>
                  <c:formatCode>General</c:formatCode>
                  <c:ptCount val="1"/>
                  <c:pt idx="0">
                    <c:v>1.758505464557672E-2</c:v>
                  </c:pt>
                </c:numCache>
              </c:numRef>
            </c:minus>
            <c:spPr>
              <a:ln w="22225"/>
            </c:spPr>
          </c:errBars>
          <c:cat>
            <c:strRef>
              <c:f>(Sheet1!$M$17,Sheet1!$N$17,Sheet1!$O$17,Sheet1!$P$17)</c:f>
              <c:strCache>
                <c:ptCount val="4"/>
                <c:pt idx="0">
                  <c:v>BAM + TiB2</c:v>
                </c:pt>
                <c:pt idx="1">
                  <c:v>Alumina</c:v>
                </c:pt>
                <c:pt idx="2">
                  <c:v>SDS</c:v>
                </c:pt>
                <c:pt idx="3">
                  <c:v>VC</c:v>
                </c:pt>
              </c:strCache>
            </c:strRef>
          </c:cat>
          <c:val>
            <c:numRef>
              <c:f>Sheet1!$P$13</c:f>
              <c:numCache>
                <c:formatCode>General</c:formatCode>
                <c:ptCount val="1"/>
                <c:pt idx="0">
                  <c:v>0.49734975845410573</c:v>
                </c:pt>
              </c:numCache>
            </c:numRef>
          </c:val>
        </c:ser>
        <c:ser>
          <c:idx val="1"/>
          <c:order val="1"/>
          <c:tx>
            <c:strRef>
              <c:f>Sheet1!$N$17</c:f>
              <c:strCache>
                <c:ptCount val="1"/>
                <c:pt idx="0">
                  <c:v>Alumina</c:v>
                </c:pt>
              </c:strCache>
            </c:strRef>
          </c:tx>
          <c:invertIfNegative val="0"/>
          <c:errBars>
            <c:errBarType val="both"/>
            <c:errValType val="cust"/>
            <c:noEndCap val="0"/>
            <c:plus>
              <c:numRef>
                <c:f>Sheet1!$N$15</c:f>
                <c:numCache>
                  <c:formatCode>General</c:formatCode>
                  <c:ptCount val="1"/>
                  <c:pt idx="0">
                    <c:v>9.5976731763368128E-2</c:v>
                  </c:pt>
                </c:numCache>
              </c:numRef>
            </c:plus>
            <c:minus>
              <c:numRef>
                <c:f>Sheet1!$N$15</c:f>
                <c:numCache>
                  <c:formatCode>General</c:formatCode>
                  <c:ptCount val="1"/>
                  <c:pt idx="0">
                    <c:v>9.5976731763368128E-2</c:v>
                  </c:pt>
                </c:numCache>
              </c:numRef>
            </c:minus>
            <c:spPr>
              <a:ln w="22225"/>
            </c:spPr>
          </c:errBars>
          <c:cat>
            <c:strRef>
              <c:f>(Sheet1!$M$17,Sheet1!$N$17,Sheet1!$O$17,Sheet1!$P$17)</c:f>
              <c:strCache>
                <c:ptCount val="4"/>
                <c:pt idx="0">
                  <c:v>BAM + TiB2</c:v>
                </c:pt>
                <c:pt idx="1">
                  <c:v>Alumina</c:v>
                </c:pt>
                <c:pt idx="2">
                  <c:v>SDS</c:v>
                </c:pt>
                <c:pt idx="3">
                  <c:v>VC</c:v>
                </c:pt>
              </c:strCache>
            </c:strRef>
          </c:cat>
          <c:val>
            <c:numRef>
              <c:f>Sheet1!$N$13</c:f>
              <c:numCache>
                <c:formatCode>General</c:formatCode>
                <c:ptCount val="1"/>
                <c:pt idx="0">
                  <c:v>0.39516038647342938</c:v>
                </c:pt>
              </c:numCache>
            </c:numRef>
          </c:val>
        </c:ser>
        <c:ser>
          <c:idx val="0"/>
          <c:order val="2"/>
          <c:tx>
            <c:strRef>
              <c:f>Sheet1!$M$17</c:f>
              <c:strCache>
                <c:ptCount val="1"/>
                <c:pt idx="0">
                  <c:v>BAM + TiB2</c:v>
                </c:pt>
              </c:strCache>
            </c:strRef>
          </c:tx>
          <c:invertIfNegative val="0"/>
          <c:errBars>
            <c:errBarType val="both"/>
            <c:errValType val="cust"/>
            <c:noEndCap val="0"/>
            <c:plus>
              <c:numRef>
                <c:f>Sheet1!$M$15</c:f>
                <c:numCache>
                  <c:formatCode>General</c:formatCode>
                  <c:ptCount val="1"/>
                  <c:pt idx="0">
                    <c:v>1.5807539453617368E-2</c:v>
                  </c:pt>
                </c:numCache>
              </c:numRef>
            </c:plus>
            <c:minus>
              <c:numRef>
                <c:f>Sheet1!$M$15</c:f>
                <c:numCache>
                  <c:formatCode>General</c:formatCode>
                  <c:ptCount val="1"/>
                  <c:pt idx="0">
                    <c:v>1.5807539453617368E-2</c:v>
                  </c:pt>
                </c:numCache>
              </c:numRef>
            </c:minus>
            <c:spPr>
              <a:ln w="22225"/>
            </c:spPr>
          </c:errBars>
          <c:cat>
            <c:strRef>
              <c:f>(Sheet1!$M$17,Sheet1!$N$17,Sheet1!$O$17,Sheet1!$P$17)</c:f>
              <c:strCache>
                <c:ptCount val="4"/>
                <c:pt idx="0">
                  <c:v>BAM + TiB2</c:v>
                </c:pt>
                <c:pt idx="1">
                  <c:v>Alumina</c:v>
                </c:pt>
                <c:pt idx="2">
                  <c:v>SDS</c:v>
                </c:pt>
                <c:pt idx="3">
                  <c:v>VC</c:v>
                </c:pt>
              </c:strCache>
            </c:strRef>
          </c:cat>
          <c:val>
            <c:numRef>
              <c:f>Sheet1!$M$13</c:f>
              <c:numCache>
                <c:formatCode>General</c:formatCode>
                <c:ptCount val="1"/>
                <c:pt idx="0">
                  <c:v>0.33219758454106235</c:v>
                </c:pt>
              </c:numCache>
            </c:numRef>
          </c:val>
        </c:ser>
        <c:ser>
          <c:idx val="2"/>
          <c:order val="3"/>
          <c:tx>
            <c:strRef>
              <c:f>Sheet1!$O$17</c:f>
              <c:strCache>
                <c:ptCount val="1"/>
                <c:pt idx="0">
                  <c:v>SDS</c:v>
                </c:pt>
              </c:strCache>
            </c:strRef>
          </c:tx>
          <c:invertIfNegative val="0"/>
          <c:errBars>
            <c:errBarType val="both"/>
            <c:errValType val="cust"/>
            <c:noEndCap val="0"/>
            <c:plus>
              <c:numRef>
                <c:f>Sheet1!$O$15</c:f>
                <c:numCache>
                  <c:formatCode>General</c:formatCode>
                  <c:ptCount val="1"/>
                  <c:pt idx="0">
                    <c:v>2.2271286633989813E-2</c:v>
                  </c:pt>
                </c:numCache>
              </c:numRef>
            </c:plus>
            <c:minus>
              <c:numRef>
                <c:f>Sheet1!$O$15</c:f>
                <c:numCache>
                  <c:formatCode>General</c:formatCode>
                  <c:ptCount val="1"/>
                  <c:pt idx="0">
                    <c:v>2.2271286633989813E-2</c:v>
                  </c:pt>
                </c:numCache>
              </c:numRef>
            </c:minus>
            <c:spPr>
              <a:ln w="22225"/>
            </c:spPr>
          </c:errBars>
          <c:cat>
            <c:strRef>
              <c:f>(Sheet1!$M$17,Sheet1!$N$17,Sheet1!$O$17,Sheet1!$P$17)</c:f>
              <c:strCache>
                <c:ptCount val="4"/>
                <c:pt idx="0">
                  <c:v>BAM + TiB2</c:v>
                </c:pt>
                <c:pt idx="1">
                  <c:v>Alumina</c:v>
                </c:pt>
                <c:pt idx="2">
                  <c:v>SDS</c:v>
                </c:pt>
                <c:pt idx="3">
                  <c:v>VC</c:v>
                </c:pt>
              </c:strCache>
            </c:strRef>
          </c:cat>
          <c:val>
            <c:numRef>
              <c:f>Sheet1!$O$13</c:f>
              <c:numCache>
                <c:formatCode>General</c:formatCode>
                <c:ptCount val="1"/>
                <c:pt idx="0">
                  <c:v>3.8574999999999998E-2</c:v>
                </c:pt>
              </c:numCache>
            </c:numRef>
          </c:val>
        </c:ser>
        <c:dLbls>
          <c:showLegendKey val="0"/>
          <c:showVal val="0"/>
          <c:showCatName val="0"/>
          <c:showSerName val="0"/>
          <c:showPercent val="0"/>
          <c:showBubbleSize val="0"/>
        </c:dLbls>
        <c:gapWidth val="150"/>
        <c:axId val="34797056"/>
        <c:axId val="34877440"/>
      </c:barChart>
      <c:catAx>
        <c:axId val="34797056"/>
        <c:scaling>
          <c:orientation val="minMax"/>
        </c:scaling>
        <c:delete val="1"/>
        <c:axPos val="b"/>
        <c:title>
          <c:tx>
            <c:rich>
              <a:bodyPr/>
              <a:lstStyle/>
              <a:p>
                <a:pPr>
                  <a:defRPr sz="2400"/>
                </a:pPr>
                <a:r>
                  <a:rPr lang="en-US" sz="2400"/>
                  <a:t>BAM+TiB</a:t>
                </a:r>
                <a:r>
                  <a:rPr lang="en-US" sz="2400" baseline="-25000"/>
                  <a:t>2</a:t>
                </a:r>
              </a:p>
            </c:rich>
          </c:tx>
          <c:layout/>
          <c:overlay val="0"/>
        </c:title>
        <c:majorTickMark val="out"/>
        <c:minorTickMark val="none"/>
        <c:tickLblPos val="nextTo"/>
        <c:crossAx val="34877440"/>
        <c:crosses val="autoZero"/>
        <c:auto val="1"/>
        <c:lblAlgn val="ctr"/>
        <c:lblOffset val="100"/>
        <c:noMultiLvlLbl val="0"/>
      </c:catAx>
      <c:valAx>
        <c:axId val="34877440"/>
        <c:scaling>
          <c:orientation val="minMax"/>
        </c:scaling>
        <c:delete val="0"/>
        <c:axPos val="l"/>
        <c:majorGridlines>
          <c:spPr>
            <a:ln>
              <a:solidFill>
                <a:schemeClr val="tx1"/>
              </a:solidFill>
            </a:ln>
          </c:spPr>
        </c:majorGridlines>
        <c:numFmt formatCode="General" sourceLinked="1"/>
        <c:majorTickMark val="in"/>
        <c:minorTickMark val="none"/>
        <c:tickLblPos val="nextTo"/>
        <c:spPr>
          <a:ln>
            <a:solidFill>
              <a:schemeClr val="tx1"/>
            </a:solidFill>
          </a:ln>
        </c:spPr>
        <c:txPr>
          <a:bodyPr/>
          <a:lstStyle/>
          <a:p>
            <a:pPr>
              <a:defRPr sz="2000"/>
            </a:pPr>
            <a:endParaRPr lang="en-US"/>
          </a:p>
        </c:txPr>
        <c:crossAx val="34797056"/>
        <c:crosses val="autoZero"/>
        <c:crossBetween val="between"/>
      </c:valAx>
      <c:spPr>
        <a:solidFill>
          <a:schemeClr val="bg1"/>
        </a:solidFill>
        <a:ln>
          <a:solidFill>
            <a:schemeClr val="tx1"/>
          </a:solidFill>
        </a:ln>
      </c:spPr>
    </c:plotArea>
    <c:legend>
      <c:legendPos val="r"/>
      <c:layout>
        <c:manualLayout>
          <c:xMode val="edge"/>
          <c:yMode val="edge"/>
          <c:x val="0.8072164192127661"/>
          <c:y val="0.10454332834766303"/>
          <c:w val="0.18248809185585751"/>
          <c:h val="0.39251848340789341"/>
        </c:manualLayout>
      </c:layout>
      <c:overlay val="0"/>
      <c:spPr>
        <a:solidFill>
          <a:schemeClr val="bg1"/>
        </a:solidFill>
        <a:ln>
          <a:solidFill>
            <a:schemeClr val="tx1"/>
          </a:solidFill>
        </a:ln>
      </c:spPr>
      <c:txPr>
        <a:bodyPr/>
        <a:lstStyle/>
        <a:p>
          <a:pPr>
            <a:defRPr sz="2000" baseline="0"/>
          </a:pPr>
          <a:endParaRPr lang="en-US"/>
        </a:p>
      </c:txPr>
    </c:legend>
    <c:plotVisOnly val="1"/>
    <c:dispBlanksAs val="gap"/>
    <c:showDLblsOverMax val="0"/>
  </c:chart>
  <c:spPr>
    <a:solidFill>
      <a:schemeClr val="bg1"/>
    </a:solidFill>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566227751299246E-2"/>
          <c:y val="4.0624177422449059E-2"/>
          <c:w val="0.70563469196638273"/>
          <c:h val="0.85952383076875027"/>
        </c:manualLayout>
      </c:layout>
      <c:barChart>
        <c:barDir val="col"/>
        <c:grouping val="clustered"/>
        <c:varyColors val="0"/>
        <c:ser>
          <c:idx val="3"/>
          <c:order val="0"/>
          <c:tx>
            <c:strRef>
              <c:f>Sheet1!$P$17</c:f>
              <c:strCache>
                <c:ptCount val="1"/>
                <c:pt idx="0">
                  <c:v>VC</c:v>
                </c:pt>
              </c:strCache>
            </c:strRef>
          </c:tx>
          <c:invertIfNegative val="0"/>
          <c:errBars>
            <c:errBarType val="both"/>
            <c:errValType val="cust"/>
            <c:noEndCap val="0"/>
            <c:plus>
              <c:numRef>
                <c:f>Sheet1!$W$15</c:f>
                <c:numCache>
                  <c:formatCode>General</c:formatCode>
                  <c:ptCount val="1"/>
                  <c:pt idx="0">
                    <c:v>8.085805503944948E-3</c:v>
                  </c:pt>
                </c:numCache>
              </c:numRef>
            </c:plus>
            <c:minus>
              <c:numRef>
                <c:f>Sheet1!$W$15</c:f>
                <c:numCache>
                  <c:formatCode>General</c:formatCode>
                  <c:ptCount val="1"/>
                  <c:pt idx="0">
                    <c:v>8.085805503944948E-3</c:v>
                  </c:pt>
                </c:numCache>
              </c:numRef>
            </c:minus>
            <c:spPr>
              <a:ln w="22225"/>
            </c:spPr>
          </c:errBars>
          <c:cat>
            <c:strRef>
              <c:f>Sheet1!$T$17</c:f>
              <c:strCache>
                <c:ptCount val="1"/>
                <c:pt idx="0">
                  <c:v>BAM</c:v>
                </c:pt>
              </c:strCache>
            </c:strRef>
          </c:cat>
          <c:val>
            <c:numRef>
              <c:f>Sheet1!$W$13</c:f>
              <c:numCache>
                <c:formatCode>General</c:formatCode>
                <c:ptCount val="1"/>
                <c:pt idx="0">
                  <c:v>0.49729649758454064</c:v>
                </c:pt>
              </c:numCache>
            </c:numRef>
          </c:val>
        </c:ser>
        <c:ser>
          <c:idx val="1"/>
          <c:order val="1"/>
          <c:tx>
            <c:strRef>
              <c:f>Sheet1!$N$17</c:f>
              <c:strCache>
                <c:ptCount val="1"/>
                <c:pt idx="0">
                  <c:v>Alumina</c:v>
                </c:pt>
              </c:strCache>
            </c:strRef>
          </c:tx>
          <c:invertIfNegative val="0"/>
          <c:errBars>
            <c:errBarType val="both"/>
            <c:errValType val="cust"/>
            <c:noEndCap val="0"/>
            <c:plus>
              <c:numRef>
                <c:f>Sheet1!$U$15</c:f>
                <c:numCache>
                  <c:formatCode>General</c:formatCode>
                  <c:ptCount val="1"/>
                  <c:pt idx="0">
                    <c:v>2.2501050237260886E-2</c:v>
                  </c:pt>
                </c:numCache>
              </c:numRef>
            </c:plus>
            <c:minus>
              <c:numRef>
                <c:f>Sheet1!$U$15</c:f>
                <c:numCache>
                  <c:formatCode>General</c:formatCode>
                  <c:ptCount val="1"/>
                  <c:pt idx="0">
                    <c:v>2.2501050237260886E-2</c:v>
                  </c:pt>
                </c:numCache>
              </c:numRef>
            </c:minus>
            <c:spPr>
              <a:ln w="22225"/>
            </c:spPr>
          </c:errBars>
          <c:cat>
            <c:strRef>
              <c:f>Sheet1!$T$17</c:f>
              <c:strCache>
                <c:ptCount val="1"/>
                <c:pt idx="0">
                  <c:v>BAM</c:v>
                </c:pt>
              </c:strCache>
            </c:strRef>
          </c:cat>
          <c:val>
            <c:numRef>
              <c:f>Sheet1!$U$13</c:f>
              <c:numCache>
                <c:formatCode>General</c:formatCode>
                <c:ptCount val="1"/>
                <c:pt idx="0">
                  <c:v>0.43649649758454068</c:v>
                </c:pt>
              </c:numCache>
            </c:numRef>
          </c:val>
        </c:ser>
        <c:ser>
          <c:idx val="0"/>
          <c:order val="2"/>
          <c:tx>
            <c:strRef>
              <c:f>Sheet1!$T$17</c:f>
              <c:strCache>
                <c:ptCount val="1"/>
                <c:pt idx="0">
                  <c:v>BAM</c:v>
                </c:pt>
              </c:strCache>
            </c:strRef>
          </c:tx>
          <c:invertIfNegative val="0"/>
          <c:errBars>
            <c:errBarType val="both"/>
            <c:errValType val="cust"/>
            <c:noEndCap val="0"/>
            <c:plus>
              <c:numRef>
                <c:f>Sheet1!$T$15</c:f>
                <c:numCache>
                  <c:formatCode>General</c:formatCode>
                  <c:ptCount val="1"/>
                  <c:pt idx="0">
                    <c:v>3.6849541388640182E-2</c:v>
                  </c:pt>
                </c:numCache>
              </c:numRef>
            </c:plus>
            <c:minus>
              <c:numRef>
                <c:f>Sheet1!$T$15</c:f>
                <c:numCache>
                  <c:formatCode>General</c:formatCode>
                  <c:ptCount val="1"/>
                  <c:pt idx="0">
                    <c:v>3.6849541388640182E-2</c:v>
                  </c:pt>
                </c:numCache>
              </c:numRef>
            </c:minus>
            <c:spPr>
              <a:ln w="22225"/>
            </c:spPr>
          </c:errBars>
          <c:cat>
            <c:strRef>
              <c:f>Sheet1!$T$17</c:f>
              <c:strCache>
                <c:ptCount val="1"/>
                <c:pt idx="0">
                  <c:v>BAM</c:v>
                </c:pt>
              </c:strCache>
            </c:strRef>
          </c:cat>
          <c:val>
            <c:numRef>
              <c:f>Sheet1!$T$13</c:f>
              <c:numCache>
                <c:formatCode>General</c:formatCode>
                <c:ptCount val="1"/>
                <c:pt idx="0">
                  <c:v>0.35220277777777698</c:v>
                </c:pt>
              </c:numCache>
            </c:numRef>
          </c:val>
        </c:ser>
        <c:ser>
          <c:idx val="2"/>
          <c:order val="3"/>
          <c:tx>
            <c:strRef>
              <c:f>Sheet1!$O$17</c:f>
              <c:strCache>
                <c:ptCount val="1"/>
                <c:pt idx="0">
                  <c:v>SDS</c:v>
                </c:pt>
              </c:strCache>
            </c:strRef>
          </c:tx>
          <c:invertIfNegative val="0"/>
          <c:errBars>
            <c:errBarType val="both"/>
            <c:errValType val="cust"/>
            <c:noEndCap val="0"/>
            <c:plus>
              <c:numRef>
                <c:f>Sheet1!$V$15</c:f>
                <c:numCache>
                  <c:formatCode>General</c:formatCode>
                  <c:ptCount val="1"/>
                  <c:pt idx="0">
                    <c:v>1.7262773048769754E-2</c:v>
                  </c:pt>
                </c:numCache>
              </c:numRef>
            </c:plus>
            <c:minus>
              <c:numRef>
                <c:f>Sheet1!$V$15</c:f>
                <c:numCache>
                  <c:formatCode>General</c:formatCode>
                  <c:ptCount val="1"/>
                  <c:pt idx="0">
                    <c:v>1.7262773048769754E-2</c:v>
                  </c:pt>
                </c:numCache>
              </c:numRef>
            </c:minus>
            <c:spPr>
              <a:ln w="22225"/>
            </c:spPr>
          </c:errBars>
          <c:cat>
            <c:strRef>
              <c:f>Sheet1!$T$17</c:f>
              <c:strCache>
                <c:ptCount val="1"/>
                <c:pt idx="0">
                  <c:v>BAM</c:v>
                </c:pt>
              </c:strCache>
            </c:strRef>
          </c:cat>
          <c:val>
            <c:numRef>
              <c:f>Sheet1!$V$13</c:f>
              <c:numCache>
                <c:formatCode>General</c:formatCode>
                <c:ptCount val="1"/>
                <c:pt idx="0">
                  <c:v>2.9899999999999899E-2</c:v>
                </c:pt>
              </c:numCache>
            </c:numRef>
          </c:val>
        </c:ser>
        <c:dLbls>
          <c:showLegendKey val="0"/>
          <c:showVal val="0"/>
          <c:showCatName val="0"/>
          <c:showSerName val="0"/>
          <c:showPercent val="0"/>
          <c:showBubbleSize val="0"/>
        </c:dLbls>
        <c:gapWidth val="150"/>
        <c:axId val="40391808"/>
        <c:axId val="40393728"/>
      </c:barChart>
      <c:catAx>
        <c:axId val="40391808"/>
        <c:scaling>
          <c:orientation val="minMax"/>
        </c:scaling>
        <c:delete val="1"/>
        <c:axPos val="b"/>
        <c:title>
          <c:tx>
            <c:rich>
              <a:bodyPr/>
              <a:lstStyle/>
              <a:p>
                <a:pPr>
                  <a:defRPr sz="2400"/>
                </a:pPr>
                <a:r>
                  <a:rPr lang="en-US" sz="2400"/>
                  <a:t>BAM</a:t>
                </a:r>
              </a:p>
            </c:rich>
          </c:tx>
          <c:layout/>
          <c:overlay val="0"/>
        </c:title>
        <c:majorTickMark val="out"/>
        <c:minorTickMark val="none"/>
        <c:tickLblPos val="nextTo"/>
        <c:crossAx val="40393728"/>
        <c:crosses val="autoZero"/>
        <c:auto val="1"/>
        <c:lblAlgn val="ctr"/>
        <c:lblOffset val="100"/>
        <c:noMultiLvlLbl val="0"/>
      </c:catAx>
      <c:valAx>
        <c:axId val="40393728"/>
        <c:scaling>
          <c:orientation val="minMax"/>
        </c:scaling>
        <c:delete val="0"/>
        <c:axPos val="l"/>
        <c:majorGridlines>
          <c:spPr>
            <a:ln>
              <a:solidFill>
                <a:schemeClr val="tx1"/>
              </a:solidFill>
            </a:ln>
          </c:spPr>
        </c:majorGridlines>
        <c:numFmt formatCode="General" sourceLinked="1"/>
        <c:majorTickMark val="in"/>
        <c:minorTickMark val="none"/>
        <c:tickLblPos val="nextTo"/>
        <c:spPr>
          <a:ln>
            <a:solidFill>
              <a:schemeClr val="tx1"/>
            </a:solidFill>
          </a:ln>
        </c:spPr>
        <c:txPr>
          <a:bodyPr/>
          <a:lstStyle/>
          <a:p>
            <a:pPr>
              <a:defRPr sz="2000"/>
            </a:pPr>
            <a:endParaRPr lang="en-US"/>
          </a:p>
        </c:txPr>
        <c:crossAx val="40391808"/>
        <c:crosses val="autoZero"/>
        <c:crossBetween val="between"/>
      </c:valAx>
      <c:spPr>
        <a:ln>
          <a:solidFill>
            <a:schemeClr val="tx1"/>
          </a:solidFill>
        </a:ln>
      </c:spPr>
    </c:plotArea>
    <c:legend>
      <c:legendPos val="r"/>
      <c:layout>
        <c:manualLayout>
          <c:xMode val="edge"/>
          <c:yMode val="edge"/>
          <c:x val="0.80621482618412899"/>
          <c:y val="0.14630838348732728"/>
          <c:w val="0.16784062839298702"/>
          <c:h val="0.42688224332977903"/>
        </c:manualLayout>
      </c:layout>
      <c:overlay val="0"/>
      <c:spPr>
        <a:solidFill>
          <a:schemeClr val="bg1"/>
        </a:solidFill>
        <a:ln>
          <a:solidFill>
            <a:schemeClr val="tx1"/>
          </a:solidFill>
        </a:ln>
      </c:spPr>
      <c:txPr>
        <a:bodyPr/>
        <a:lstStyle/>
        <a:p>
          <a:pPr>
            <a:defRPr sz="2000"/>
          </a:pPr>
          <a:endParaRPr lang="en-US"/>
        </a:p>
      </c:txPr>
    </c:legend>
    <c:plotVisOnly val="1"/>
    <c:dispBlanksAs val="gap"/>
    <c:showDLblsOverMax val="0"/>
  </c:chart>
  <c:spPr>
    <a:ln>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E21C2-9D0C-4FB5-AE0A-F5093DA7854D}" type="doc">
      <dgm:prSet loTypeId="urn:microsoft.com/office/officeart/2005/8/layout/venn1" loCatId="relationship" qsTypeId="urn:microsoft.com/office/officeart/2005/8/quickstyle/simple1" qsCatId="simple" csTypeId="urn:microsoft.com/office/officeart/2005/8/colors/accent1_2" csCatId="accent1" phldr="1"/>
      <dgm:spPr/>
    </dgm:pt>
    <dgm:pt modelId="{9E09E17F-FB3F-4B2B-BBF8-5932DEB36700}">
      <dgm:prSet phldrT="[Text]" custT="1"/>
      <dgm:spPr/>
      <dgm:t>
        <a:bodyPr/>
        <a:lstStyle/>
        <a:p>
          <a:endParaRPr lang="en-US" sz="2400" dirty="0"/>
        </a:p>
      </dgm:t>
    </dgm:pt>
    <dgm:pt modelId="{4EBEA62D-89D3-4FB3-8CD3-7A32E9A1C05C}" type="sibTrans" cxnId="{18A768AC-5634-43E8-AA59-826A6CD369E2}">
      <dgm:prSet/>
      <dgm:spPr/>
      <dgm:t>
        <a:bodyPr/>
        <a:lstStyle/>
        <a:p>
          <a:endParaRPr lang="en-US"/>
        </a:p>
      </dgm:t>
    </dgm:pt>
    <dgm:pt modelId="{05477C4A-9989-42FB-B4B8-930FFB4C88E6}" type="parTrans" cxnId="{18A768AC-5634-43E8-AA59-826A6CD369E2}">
      <dgm:prSet/>
      <dgm:spPr/>
      <dgm:t>
        <a:bodyPr/>
        <a:lstStyle/>
        <a:p>
          <a:endParaRPr lang="en-US"/>
        </a:p>
      </dgm:t>
    </dgm:pt>
    <dgm:pt modelId="{16BCC6E0-1C17-498D-B859-420726DE7794}">
      <dgm:prSet custT="1"/>
      <dgm:spPr/>
      <dgm:t>
        <a:bodyPr/>
        <a:lstStyle/>
        <a:p>
          <a:endParaRPr lang="en-US" sz="2400" dirty="0"/>
        </a:p>
      </dgm:t>
    </dgm:pt>
    <dgm:pt modelId="{1060A0D0-EB7E-43C4-BF6A-9DAE5D1D9AC3}" type="sibTrans" cxnId="{8972F461-A1C6-4687-8C94-C8232DF69ED7}">
      <dgm:prSet/>
      <dgm:spPr/>
      <dgm:t>
        <a:bodyPr/>
        <a:lstStyle/>
        <a:p>
          <a:endParaRPr lang="en-US"/>
        </a:p>
      </dgm:t>
    </dgm:pt>
    <dgm:pt modelId="{F54BC8E4-6965-4F91-9344-E063C3427A72}" type="parTrans" cxnId="{8972F461-A1C6-4687-8C94-C8232DF69ED7}">
      <dgm:prSet/>
      <dgm:spPr/>
      <dgm:t>
        <a:bodyPr/>
        <a:lstStyle/>
        <a:p>
          <a:endParaRPr lang="en-US"/>
        </a:p>
      </dgm:t>
    </dgm:pt>
    <dgm:pt modelId="{DC612A5F-DCA7-4B2C-AE55-F36896AD343E}" type="pres">
      <dgm:prSet presAssocID="{837E21C2-9D0C-4FB5-AE0A-F5093DA7854D}" presName="compositeShape" presStyleCnt="0">
        <dgm:presLayoutVars>
          <dgm:chMax val="7"/>
          <dgm:dir/>
          <dgm:resizeHandles val="exact"/>
        </dgm:presLayoutVars>
      </dgm:prSet>
      <dgm:spPr/>
    </dgm:pt>
    <dgm:pt modelId="{45D9698A-F0FF-4159-A9CC-15C666DE35F5}" type="pres">
      <dgm:prSet presAssocID="{9E09E17F-FB3F-4B2B-BBF8-5932DEB36700}" presName="circ1" presStyleLbl="vennNode1" presStyleIdx="0" presStyleCnt="2" custScaleX="128515" custScaleY="128515" custLinFactNeighborX="-17" custLinFactNeighborY="-1017"/>
      <dgm:spPr/>
      <dgm:t>
        <a:bodyPr/>
        <a:lstStyle/>
        <a:p>
          <a:endParaRPr lang="en-US"/>
        </a:p>
      </dgm:t>
    </dgm:pt>
    <dgm:pt modelId="{D74BC3A6-DFE3-4572-9DD0-04C12C072B28}" type="pres">
      <dgm:prSet presAssocID="{9E09E17F-FB3F-4B2B-BBF8-5932DEB36700}" presName="circ1Tx" presStyleLbl="revTx" presStyleIdx="0" presStyleCnt="0">
        <dgm:presLayoutVars>
          <dgm:chMax val="0"/>
          <dgm:chPref val="0"/>
          <dgm:bulletEnabled val="1"/>
        </dgm:presLayoutVars>
      </dgm:prSet>
      <dgm:spPr/>
      <dgm:t>
        <a:bodyPr/>
        <a:lstStyle/>
        <a:p>
          <a:endParaRPr lang="en-US"/>
        </a:p>
      </dgm:t>
    </dgm:pt>
    <dgm:pt modelId="{5CBAAEF8-6F7A-4145-A783-0CB44D7C8D34}" type="pres">
      <dgm:prSet presAssocID="{16BCC6E0-1C17-498D-B859-420726DE7794}" presName="circ2" presStyleLbl="vennNode1" presStyleIdx="1" presStyleCnt="2" custScaleX="128515" custScaleY="128515" custLinFactNeighborX="-130" custLinFactNeighborY="-778"/>
      <dgm:spPr/>
      <dgm:t>
        <a:bodyPr/>
        <a:lstStyle/>
        <a:p>
          <a:endParaRPr lang="en-US"/>
        </a:p>
      </dgm:t>
    </dgm:pt>
    <dgm:pt modelId="{0D3CAAEC-47CE-4E65-B77A-80AA0B0FF88A}" type="pres">
      <dgm:prSet presAssocID="{16BCC6E0-1C17-498D-B859-420726DE7794}" presName="circ2Tx" presStyleLbl="revTx" presStyleIdx="0" presStyleCnt="0">
        <dgm:presLayoutVars>
          <dgm:chMax val="0"/>
          <dgm:chPref val="0"/>
          <dgm:bulletEnabled val="1"/>
        </dgm:presLayoutVars>
      </dgm:prSet>
      <dgm:spPr/>
      <dgm:t>
        <a:bodyPr/>
        <a:lstStyle/>
        <a:p>
          <a:endParaRPr lang="en-US"/>
        </a:p>
      </dgm:t>
    </dgm:pt>
  </dgm:ptLst>
  <dgm:cxnLst>
    <dgm:cxn modelId="{2033974A-05C1-442A-9075-CBAC844DE984}" type="presOf" srcId="{16BCC6E0-1C17-498D-B859-420726DE7794}" destId="{0D3CAAEC-47CE-4E65-B77A-80AA0B0FF88A}" srcOrd="1" destOrd="0" presId="urn:microsoft.com/office/officeart/2005/8/layout/venn1"/>
    <dgm:cxn modelId="{18A768AC-5634-43E8-AA59-826A6CD369E2}" srcId="{837E21C2-9D0C-4FB5-AE0A-F5093DA7854D}" destId="{9E09E17F-FB3F-4B2B-BBF8-5932DEB36700}" srcOrd="0" destOrd="0" parTransId="{05477C4A-9989-42FB-B4B8-930FFB4C88E6}" sibTransId="{4EBEA62D-89D3-4FB3-8CD3-7A32E9A1C05C}"/>
    <dgm:cxn modelId="{45C98EA7-15C4-49AC-AAAD-2C9F1DBE7F17}" type="presOf" srcId="{16BCC6E0-1C17-498D-B859-420726DE7794}" destId="{5CBAAEF8-6F7A-4145-A783-0CB44D7C8D34}" srcOrd="0" destOrd="0" presId="urn:microsoft.com/office/officeart/2005/8/layout/venn1"/>
    <dgm:cxn modelId="{E5ABB6D7-51A4-4408-8B2A-605F08972019}" type="presOf" srcId="{837E21C2-9D0C-4FB5-AE0A-F5093DA7854D}" destId="{DC612A5F-DCA7-4B2C-AE55-F36896AD343E}" srcOrd="0" destOrd="0" presId="urn:microsoft.com/office/officeart/2005/8/layout/venn1"/>
    <dgm:cxn modelId="{8972F461-A1C6-4687-8C94-C8232DF69ED7}" srcId="{837E21C2-9D0C-4FB5-AE0A-F5093DA7854D}" destId="{16BCC6E0-1C17-498D-B859-420726DE7794}" srcOrd="1" destOrd="0" parTransId="{F54BC8E4-6965-4F91-9344-E063C3427A72}" sibTransId="{1060A0D0-EB7E-43C4-BF6A-9DAE5D1D9AC3}"/>
    <dgm:cxn modelId="{D6595308-B1FC-4B52-9D50-F4EF734C6B85}" type="presOf" srcId="{9E09E17F-FB3F-4B2B-BBF8-5932DEB36700}" destId="{D74BC3A6-DFE3-4572-9DD0-04C12C072B28}" srcOrd="1" destOrd="0" presId="urn:microsoft.com/office/officeart/2005/8/layout/venn1"/>
    <dgm:cxn modelId="{819BC9BF-5BF1-4D32-840A-F754E6F99FAB}" type="presOf" srcId="{9E09E17F-FB3F-4B2B-BBF8-5932DEB36700}" destId="{45D9698A-F0FF-4159-A9CC-15C666DE35F5}" srcOrd="0" destOrd="0" presId="urn:microsoft.com/office/officeart/2005/8/layout/venn1"/>
    <dgm:cxn modelId="{0D346F16-9339-4BF7-B0F6-2BCE59C030AA}" type="presParOf" srcId="{DC612A5F-DCA7-4B2C-AE55-F36896AD343E}" destId="{45D9698A-F0FF-4159-A9CC-15C666DE35F5}" srcOrd="0" destOrd="0" presId="urn:microsoft.com/office/officeart/2005/8/layout/venn1"/>
    <dgm:cxn modelId="{17A66ECB-3EE1-4581-84A7-973C2A4E76C2}" type="presParOf" srcId="{DC612A5F-DCA7-4B2C-AE55-F36896AD343E}" destId="{D74BC3A6-DFE3-4572-9DD0-04C12C072B28}" srcOrd="1" destOrd="0" presId="urn:microsoft.com/office/officeart/2005/8/layout/venn1"/>
    <dgm:cxn modelId="{5FEA1CC5-77DC-4C64-8402-A979607FFEB9}" type="presParOf" srcId="{DC612A5F-DCA7-4B2C-AE55-F36896AD343E}" destId="{5CBAAEF8-6F7A-4145-A783-0CB44D7C8D34}" srcOrd="2" destOrd="0" presId="urn:microsoft.com/office/officeart/2005/8/layout/venn1"/>
    <dgm:cxn modelId="{7251CBAF-BC7A-4E7B-9C86-9765B764E007}" type="presParOf" srcId="{DC612A5F-DCA7-4B2C-AE55-F36896AD343E}" destId="{0D3CAAEC-47CE-4E65-B77A-80AA0B0FF88A}"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8C7E20-B934-428C-9646-62B20661D6A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840B74C-E873-49A4-B90E-90C946BF17CC}">
      <dgm:prSet phldrT="[Text]" custT="1"/>
      <dgm:spPr/>
      <dgm:t>
        <a:bodyPr/>
        <a:lstStyle/>
        <a:p>
          <a:r>
            <a:rPr lang="en-US" sz="2800" b="1" baseline="0" dirty="0" smtClean="0"/>
            <a:t>Day 1</a:t>
          </a:r>
          <a:endParaRPr lang="en-US" sz="2800" b="1" baseline="0" dirty="0"/>
        </a:p>
      </dgm:t>
    </dgm:pt>
    <dgm:pt modelId="{8F7AB207-6793-4BB7-9BAD-1A5D3CF69126}" type="parTrans" cxnId="{47A2E493-6CE4-440F-B014-6627809C5F8B}">
      <dgm:prSet/>
      <dgm:spPr/>
      <dgm:t>
        <a:bodyPr/>
        <a:lstStyle/>
        <a:p>
          <a:endParaRPr lang="en-US"/>
        </a:p>
      </dgm:t>
    </dgm:pt>
    <dgm:pt modelId="{DF8F2569-C553-4ADF-A991-9DB24BEBA508}" type="sibTrans" cxnId="{47A2E493-6CE4-440F-B014-6627809C5F8B}">
      <dgm:prSet/>
      <dgm:spPr/>
      <dgm:t>
        <a:bodyPr/>
        <a:lstStyle/>
        <a:p>
          <a:endParaRPr lang="en-US"/>
        </a:p>
      </dgm:t>
    </dgm:pt>
    <dgm:pt modelId="{070C3C04-0452-444F-9370-02BA05EFCD29}">
      <dgm:prSet phldrT="[Text]" custT="1"/>
      <dgm:spPr/>
      <dgm:t>
        <a:bodyPr/>
        <a:lstStyle/>
        <a:p>
          <a:r>
            <a:rPr lang="en-US" sz="1800" dirty="0" smtClean="0"/>
            <a:t>Prepare growth media</a:t>
          </a:r>
          <a:endParaRPr lang="en-US" sz="1800" dirty="0"/>
        </a:p>
      </dgm:t>
    </dgm:pt>
    <dgm:pt modelId="{E5458491-9B69-418D-A385-10A78F641729}" type="parTrans" cxnId="{46C8D989-143D-4B97-9235-E499C73A4CF3}">
      <dgm:prSet/>
      <dgm:spPr/>
      <dgm:t>
        <a:bodyPr/>
        <a:lstStyle/>
        <a:p>
          <a:endParaRPr lang="en-US"/>
        </a:p>
      </dgm:t>
    </dgm:pt>
    <dgm:pt modelId="{EA765BC9-0CE2-4ABD-A3CD-FCB80BC91695}" type="sibTrans" cxnId="{46C8D989-143D-4B97-9235-E499C73A4CF3}">
      <dgm:prSet/>
      <dgm:spPr/>
      <dgm:t>
        <a:bodyPr/>
        <a:lstStyle/>
        <a:p>
          <a:endParaRPr lang="en-US"/>
        </a:p>
      </dgm:t>
    </dgm:pt>
    <dgm:pt modelId="{E28FF195-52EE-4975-B4A6-427DCCC2CF8F}">
      <dgm:prSet phldrT="[Text]" custT="1"/>
      <dgm:spPr/>
      <dgm:t>
        <a:bodyPr/>
        <a:lstStyle/>
        <a:p>
          <a:r>
            <a:rPr lang="en-US" sz="2800" b="1" dirty="0" smtClean="0"/>
            <a:t>Day 2</a:t>
          </a:r>
          <a:endParaRPr lang="en-US" sz="2800" b="1" dirty="0"/>
        </a:p>
      </dgm:t>
    </dgm:pt>
    <dgm:pt modelId="{4A83B3CF-5BC4-420C-A614-B54C79A6911C}" type="parTrans" cxnId="{04A24360-FEDF-4C18-9F60-E67C41904917}">
      <dgm:prSet/>
      <dgm:spPr/>
      <dgm:t>
        <a:bodyPr/>
        <a:lstStyle/>
        <a:p>
          <a:endParaRPr lang="en-US"/>
        </a:p>
      </dgm:t>
    </dgm:pt>
    <dgm:pt modelId="{0C0C50D2-A5CD-4A5F-85B7-7D6EB3EDAB92}" type="sibTrans" cxnId="{04A24360-FEDF-4C18-9F60-E67C41904917}">
      <dgm:prSet/>
      <dgm:spPr/>
      <dgm:t>
        <a:bodyPr/>
        <a:lstStyle/>
        <a:p>
          <a:endParaRPr lang="en-US"/>
        </a:p>
      </dgm:t>
    </dgm:pt>
    <dgm:pt modelId="{61C8C545-2AC8-4662-AC66-6559F3D8435C}">
      <dgm:prSet phldrT="[Text]" custT="1"/>
      <dgm:spPr/>
      <dgm:t>
        <a:bodyPr/>
        <a:lstStyle/>
        <a:p>
          <a:r>
            <a:rPr lang="en-US" sz="1800" dirty="0" smtClean="0"/>
            <a:t>Sonicate/Sterilize samples</a:t>
          </a:r>
          <a:endParaRPr lang="en-US" sz="1800" dirty="0"/>
        </a:p>
      </dgm:t>
    </dgm:pt>
    <dgm:pt modelId="{579A5AD9-8928-4843-8802-B12A18CEF22E}" type="parTrans" cxnId="{BF090986-EAEB-4A76-968B-33C5987E2EC4}">
      <dgm:prSet/>
      <dgm:spPr/>
      <dgm:t>
        <a:bodyPr/>
        <a:lstStyle/>
        <a:p>
          <a:endParaRPr lang="en-US"/>
        </a:p>
      </dgm:t>
    </dgm:pt>
    <dgm:pt modelId="{2AE727EE-E585-4BC3-8778-9C5E708A995F}" type="sibTrans" cxnId="{BF090986-EAEB-4A76-968B-33C5987E2EC4}">
      <dgm:prSet/>
      <dgm:spPr/>
      <dgm:t>
        <a:bodyPr/>
        <a:lstStyle/>
        <a:p>
          <a:endParaRPr lang="en-US"/>
        </a:p>
      </dgm:t>
    </dgm:pt>
    <dgm:pt modelId="{2DB82197-202B-4BA7-BA87-6467295A6ABE}">
      <dgm:prSet phldrT="[Text]" custT="1"/>
      <dgm:spPr/>
      <dgm:t>
        <a:bodyPr/>
        <a:lstStyle/>
        <a:p>
          <a:r>
            <a:rPr lang="en-US" sz="2800" b="1" dirty="0" smtClean="0"/>
            <a:t>Day 3</a:t>
          </a:r>
          <a:endParaRPr lang="en-US" sz="2800" b="1" dirty="0"/>
        </a:p>
      </dgm:t>
    </dgm:pt>
    <dgm:pt modelId="{AF8C4632-CB38-437B-8364-584554700224}" type="parTrans" cxnId="{7B9284C5-3D35-4F13-A41B-FEDF689CCF41}">
      <dgm:prSet/>
      <dgm:spPr/>
      <dgm:t>
        <a:bodyPr/>
        <a:lstStyle/>
        <a:p>
          <a:endParaRPr lang="en-US"/>
        </a:p>
      </dgm:t>
    </dgm:pt>
    <dgm:pt modelId="{2DA488F6-5295-46EA-93D0-BDF92F226B01}" type="sibTrans" cxnId="{7B9284C5-3D35-4F13-A41B-FEDF689CCF41}">
      <dgm:prSet/>
      <dgm:spPr/>
      <dgm:t>
        <a:bodyPr/>
        <a:lstStyle/>
        <a:p>
          <a:endParaRPr lang="en-US"/>
        </a:p>
      </dgm:t>
    </dgm:pt>
    <dgm:pt modelId="{94C354B1-0BEB-4B7A-9E80-5EB0E976B568}">
      <dgm:prSet phldrT="[Text]" custT="1"/>
      <dgm:spPr/>
      <dgm:t>
        <a:bodyPr/>
        <a:lstStyle/>
        <a:p>
          <a:r>
            <a:rPr lang="en-US" sz="2000" dirty="0" smtClean="0"/>
            <a:t>Perform standard cytotoxicity testing (Hoechst or MTT)</a:t>
          </a:r>
          <a:endParaRPr lang="en-US" sz="2000" dirty="0"/>
        </a:p>
      </dgm:t>
    </dgm:pt>
    <dgm:pt modelId="{E9A6BB73-D30B-461D-8C60-D160E0D401B6}" type="parTrans" cxnId="{0F827A1F-B88B-4D71-8297-1A7DCF87D6BB}">
      <dgm:prSet/>
      <dgm:spPr/>
      <dgm:t>
        <a:bodyPr/>
        <a:lstStyle/>
        <a:p>
          <a:endParaRPr lang="en-US"/>
        </a:p>
      </dgm:t>
    </dgm:pt>
    <dgm:pt modelId="{1385314C-B103-44C6-84CE-3314EEBA8EA8}" type="sibTrans" cxnId="{0F827A1F-B88B-4D71-8297-1A7DCF87D6BB}">
      <dgm:prSet/>
      <dgm:spPr/>
      <dgm:t>
        <a:bodyPr/>
        <a:lstStyle/>
        <a:p>
          <a:endParaRPr lang="en-US"/>
        </a:p>
      </dgm:t>
    </dgm:pt>
    <dgm:pt modelId="{F5153C05-97F9-462B-845D-E2F07A7942FC}">
      <dgm:prSet custT="1"/>
      <dgm:spPr/>
      <dgm:t>
        <a:bodyPr/>
        <a:lstStyle/>
        <a:p>
          <a:r>
            <a:rPr lang="en-US" sz="1800" dirty="0" smtClean="0"/>
            <a:t>Add media to cells</a:t>
          </a:r>
          <a:endParaRPr lang="en-US" sz="1800" dirty="0"/>
        </a:p>
      </dgm:t>
    </dgm:pt>
    <dgm:pt modelId="{1FBC9E18-84B9-4E2C-9B89-2EDE8C2A4185}" type="parTrans" cxnId="{6D2EE76E-7447-4D68-B87B-BB84FEC5C7BC}">
      <dgm:prSet/>
      <dgm:spPr/>
      <dgm:t>
        <a:bodyPr/>
        <a:lstStyle/>
        <a:p>
          <a:endParaRPr lang="en-US"/>
        </a:p>
      </dgm:t>
    </dgm:pt>
    <dgm:pt modelId="{92945E46-3C2F-4041-8E59-B58AEE250E9D}" type="sibTrans" cxnId="{6D2EE76E-7447-4D68-B87B-BB84FEC5C7BC}">
      <dgm:prSet/>
      <dgm:spPr/>
      <dgm:t>
        <a:bodyPr/>
        <a:lstStyle/>
        <a:p>
          <a:endParaRPr lang="en-US"/>
        </a:p>
      </dgm:t>
    </dgm:pt>
    <dgm:pt modelId="{F9247AE2-843E-4D88-8801-B770BB936829}">
      <dgm:prSet custT="1"/>
      <dgm:spPr/>
      <dgm:t>
        <a:bodyPr/>
        <a:lstStyle/>
        <a:p>
          <a:r>
            <a:rPr lang="en-US" sz="1600" dirty="0" smtClean="0"/>
            <a:t>Seed cells to </a:t>
          </a:r>
          <a:r>
            <a:rPr lang="en-US" sz="1800" dirty="0" smtClean="0"/>
            <a:t>24-well</a:t>
          </a:r>
          <a:r>
            <a:rPr lang="en-US" sz="1600" dirty="0" smtClean="0"/>
            <a:t> micro plate (1x10</a:t>
          </a:r>
          <a:r>
            <a:rPr lang="en-US" sz="1600" baseline="30000" dirty="0" smtClean="0"/>
            <a:t>5</a:t>
          </a:r>
          <a:r>
            <a:rPr lang="en-US" sz="1600" dirty="0" smtClean="0"/>
            <a:t> cells/well)</a:t>
          </a:r>
          <a:endParaRPr lang="en-US" sz="1600" dirty="0"/>
        </a:p>
      </dgm:t>
    </dgm:pt>
    <dgm:pt modelId="{83C2B52A-14C5-4B48-AC64-D3F6C7B27A9A}" type="parTrans" cxnId="{5C18B350-00F0-4D4B-AE2D-280EACA0647B}">
      <dgm:prSet/>
      <dgm:spPr/>
      <dgm:t>
        <a:bodyPr/>
        <a:lstStyle/>
        <a:p>
          <a:endParaRPr lang="en-US"/>
        </a:p>
      </dgm:t>
    </dgm:pt>
    <dgm:pt modelId="{B6205D91-5F2F-44FF-BC96-E06A7CB4BDD9}" type="sibTrans" cxnId="{5C18B350-00F0-4D4B-AE2D-280EACA0647B}">
      <dgm:prSet/>
      <dgm:spPr/>
      <dgm:t>
        <a:bodyPr/>
        <a:lstStyle/>
        <a:p>
          <a:endParaRPr lang="en-US"/>
        </a:p>
      </dgm:t>
    </dgm:pt>
    <dgm:pt modelId="{20BA5235-0306-4A51-87AE-45BCFBEBB317}">
      <dgm:prSet custT="1"/>
      <dgm:spPr/>
      <dgm:t>
        <a:bodyPr/>
        <a:lstStyle/>
        <a:p>
          <a:r>
            <a:rPr lang="en-US" sz="1800" dirty="0" smtClean="0"/>
            <a:t>Incubate at 37°C for 24 hours.</a:t>
          </a:r>
          <a:endParaRPr lang="en-US" sz="1800" dirty="0"/>
        </a:p>
      </dgm:t>
    </dgm:pt>
    <dgm:pt modelId="{878A5F27-65C2-417A-BFB7-624D3DD5050D}" type="parTrans" cxnId="{AF7F2B00-DB56-41C1-B000-F1FD729DA8F8}">
      <dgm:prSet/>
      <dgm:spPr/>
      <dgm:t>
        <a:bodyPr/>
        <a:lstStyle/>
        <a:p>
          <a:endParaRPr lang="en-US"/>
        </a:p>
      </dgm:t>
    </dgm:pt>
    <dgm:pt modelId="{A7D5E1F7-0644-4CF3-8390-A9F4B9024328}" type="sibTrans" cxnId="{AF7F2B00-DB56-41C1-B000-F1FD729DA8F8}">
      <dgm:prSet/>
      <dgm:spPr/>
      <dgm:t>
        <a:bodyPr/>
        <a:lstStyle/>
        <a:p>
          <a:endParaRPr lang="en-US"/>
        </a:p>
      </dgm:t>
    </dgm:pt>
    <dgm:pt modelId="{13D3B69A-0DDB-47BA-9D7F-412AF0E91E8A}">
      <dgm:prSet custT="1"/>
      <dgm:spPr/>
      <dgm:t>
        <a:bodyPr/>
        <a:lstStyle/>
        <a:p>
          <a:r>
            <a:rPr lang="en-US" sz="1800" dirty="0" smtClean="0"/>
            <a:t>Add samples to individual wells</a:t>
          </a:r>
          <a:endParaRPr lang="en-US" sz="1800" dirty="0"/>
        </a:p>
      </dgm:t>
    </dgm:pt>
    <dgm:pt modelId="{2A6DE8F8-0439-41CF-B50F-15B0F60A75F1}" type="parTrans" cxnId="{C26D894F-869C-4DB6-98BB-72512184A64A}">
      <dgm:prSet/>
      <dgm:spPr/>
      <dgm:t>
        <a:bodyPr/>
        <a:lstStyle/>
        <a:p>
          <a:endParaRPr lang="en-US"/>
        </a:p>
      </dgm:t>
    </dgm:pt>
    <dgm:pt modelId="{EC96B9CF-E540-4766-8F17-7BFDB1DC3BF0}" type="sibTrans" cxnId="{C26D894F-869C-4DB6-98BB-72512184A64A}">
      <dgm:prSet/>
      <dgm:spPr/>
      <dgm:t>
        <a:bodyPr/>
        <a:lstStyle/>
        <a:p>
          <a:endParaRPr lang="en-US"/>
        </a:p>
      </dgm:t>
    </dgm:pt>
    <dgm:pt modelId="{9BC5A966-78B0-4B3B-BE9F-63043351F0A0}">
      <dgm:prSet custT="1"/>
      <dgm:spPr/>
      <dgm:t>
        <a:bodyPr/>
        <a:lstStyle/>
        <a:p>
          <a:r>
            <a:rPr lang="en-US" sz="1800" dirty="0" smtClean="0"/>
            <a:t>Incubate at 37°C for 24 hours.</a:t>
          </a:r>
          <a:endParaRPr lang="en-US" sz="1800" dirty="0"/>
        </a:p>
      </dgm:t>
    </dgm:pt>
    <dgm:pt modelId="{D95F9636-D8F1-41C7-AAF9-4837F596383A}" type="parTrans" cxnId="{A9A6115A-E368-48EF-A29B-981CFE854A0B}">
      <dgm:prSet/>
      <dgm:spPr/>
      <dgm:t>
        <a:bodyPr/>
        <a:lstStyle/>
        <a:p>
          <a:endParaRPr lang="en-US"/>
        </a:p>
      </dgm:t>
    </dgm:pt>
    <dgm:pt modelId="{16E2A883-05B2-41E3-8A03-263879BCA254}" type="sibTrans" cxnId="{A9A6115A-E368-48EF-A29B-981CFE854A0B}">
      <dgm:prSet/>
      <dgm:spPr/>
      <dgm:t>
        <a:bodyPr/>
        <a:lstStyle/>
        <a:p>
          <a:endParaRPr lang="en-US"/>
        </a:p>
      </dgm:t>
    </dgm:pt>
    <dgm:pt modelId="{45601A53-599C-4DB6-9541-AECBBF94C31C}" type="pres">
      <dgm:prSet presAssocID="{2B8C7E20-B934-428C-9646-62B20661D6AB}" presName="Name0" presStyleCnt="0">
        <dgm:presLayoutVars>
          <dgm:dir/>
          <dgm:animLvl val="lvl"/>
          <dgm:resizeHandles val="exact"/>
        </dgm:presLayoutVars>
      </dgm:prSet>
      <dgm:spPr/>
      <dgm:t>
        <a:bodyPr/>
        <a:lstStyle/>
        <a:p>
          <a:endParaRPr lang="en-US"/>
        </a:p>
      </dgm:t>
    </dgm:pt>
    <dgm:pt modelId="{26523433-65F4-4B01-9923-723F940CD2D7}" type="pres">
      <dgm:prSet presAssocID="{2DB82197-202B-4BA7-BA87-6467295A6ABE}" presName="boxAndChildren" presStyleCnt="0"/>
      <dgm:spPr/>
    </dgm:pt>
    <dgm:pt modelId="{C7DCC96D-4262-44A3-88B1-9EE23342EEE2}" type="pres">
      <dgm:prSet presAssocID="{2DB82197-202B-4BA7-BA87-6467295A6ABE}" presName="parentTextBox" presStyleLbl="node1" presStyleIdx="0" presStyleCnt="3"/>
      <dgm:spPr/>
      <dgm:t>
        <a:bodyPr/>
        <a:lstStyle/>
        <a:p>
          <a:endParaRPr lang="en-US"/>
        </a:p>
      </dgm:t>
    </dgm:pt>
    <dgm:pt modelId="{9C401CBE-C5CF-443B-A978-0EE03D87ADC3}" type="pres">
      <dgm:prSet presAssocID="{2DB82197-202B-4BA7-BA87-6467295A6ABE}" presName="entireBox" presStyleLbl="node1" presStyleIdx="0" presStyleCnt="3"/>
      <dgm:spPr/>
      <dgm:t>
        <a:bodyPr/>
        <a:lstStyle/>
        <a:p>
          <a:endParaRPr lang="en-US"/>
        </a:p>
      </dgm:t>
    </dgm:pt>
    <dgm:pt modelId="{BADFD15C-B59F-4F65-B96F-9F85169E9908}" type="pres">
      <dgm:prSet presAssocID="{2DB82197-202B-4BA7-BA87-6467295A6ABE}" presName="descendantBox" presStyleCnt="0"/>
      <dgm:spPr/>
    </dgm:pt>
    <dgm:pt modelId="{D3F88617-561C-46CD-BF97-4B61FBAB6209}" type="pres">
      <dgm:prSet presAssocID="{94C354B1-0BEB-4B7A-9E80-5EB0E976B568}" presName="childTextBox" presStyleLbl="fgAccFollowNode1" presStyleIdx="0" presStyleCnt="8" custLinFactNeighborX="32500" custLinFactNeighborY="-5481">
        <dgm:presLayoutVars>
          <dgm:bulletEnabled val="1"/>
        </dgm:presLayoutVars>
      </dgm:prSet>
      <dgm:spPr/>
      <dgm:t>
        <a:bodyPr/>
        <a:lstStyle/>
        <a:p>
          <a:endParaRPr lang="en-US"/>
        </a:p>
      </dgm:t>
    </dgm:pt>
    <dgm:pt modelId="{E365311E-6BC7-41DE-97BA-6D23981F7448}" type="pres">
      <dgm:prSet presAssocID="{0C0C50D2-A5CD-4A5F-85B7-7D6EB3EDAB92}" presName="sp" presStyleCnt="0"/>
      <dgm:spPr/>
    </dgm:pt>
    <dgm:pt modelId="{91E5B573-E390-4CB9-9EF2-DD9D95A6662C}" type="pres">
      <dgm:prSet presAssocID="{E28FF195-52EE-4975-B4A6-427DCCC2CF8F}" presName="arrowAndChildren" presStyleCnt="0"/>
      <dgm:spPr/>
    </dgm:pt>
    <dgm:pt modelId="{CD7D2A32-D36A-4F5A-AE2C-35292AE47D0B}" type="pres">
      <dgm:prSet presAssocID="{E28FF195-52EE-4975-B4A6-427DCCC2CF8F}" presName="parentTextArrow" presStyleLbl="node1" presStyleIdx="0" presStyleCnt="3"/>
      <dgm:spPr/>
      <dgm:t>
        <a:bodyPr/>
        <a:lstStyle/>
        <a:p>
          <a:endParaRPr lang="en-US"/>
        </a:p>
      </dgm:t>
    </dgm:pt>
    <dgm:pt modelId="{B19AD26A-7349-4C41-86E6-03B42C696478}" type="pres">
      <dgm:prSet presAssocID="{E28FF195-52EE-4975-B4A6-427DCCC2CF8F}" presName="arrow" presStyleLbl="node1" presStyleIdx="1" presStyleCnt="3" custScaleY="151310"/>
      <dgm:spPr/>
      <dgm:t>
        <a:bodyPr/>
        <a:lstStyle/>
        <a:p>
          <a:endParaRPr lang="en-US"/>
        </a:p>
      </dgm:t>
    </dgm:pt>
    <dgm:pt modelId="{DB100432-32DA-4667-B239-34AA26CABFB1}" type="pres">
      <dgm:prSet presAssocID="{E28FF195-52EE-4975-B4A6-427DCCC2CF8F}" presName="descendantArrow" presStyleCnt="0"/>
      <dgm:spPr/>
    </dgm:pt>
    <dgm:pt modelId="{CFC3E551-4A10-4BFB-B6A2-C2111450E1B3}" type="pres">
      <dgm:prSet presAssocID="{61C8C545-2AC8-4662-AC66-6559F3D8435C}" presName="childTextArrow" presStyleLbl="fgAccFollowNode1" presStyleIdx="1" presStyleCnt="8" custScaleY="141848">
        <dgm:presLayoutVars>
          <dgm:bulletEnabled val="1"/>
        </dgm:presLayoutVars>
      </dgm:prSet>
      <dgm:spPr/>
      <dgm:t>
        <a:bodyPr/>
        <a:lstStyle/>
        <a:p>
          <a:endParaRPr lang="en-US"/>
        </a:p>
      </dgm:t>
    </dgm:pt>
    <dgm:pt modelId="{461BF422-700A-4CC3-B9FE-3ECADA6F1C3A}" type="pres">
      <dgm:prSet presAssocID="{13D3B69A-0DDB-47BA-9D7F-412AF0E91E8A}" presName="childTextArrow" presStyleLbl="fgAccFollowNode1" presStyleIdx="2" presStyleCnt="8" custScaleY="141848">
        <dgm:presLayoutVars>
          <dgm:bulletEnabled val="1"/>
        </dgm:presLayoutVars>
      </dgm:prSet>
      <dgm:spPr/>
      <dgm:t>
        <a:bodyPr/>
        <a:lstStyle/>
        <a:p>
          <a:endParaRPr lang="en-US"/>
        </a:p>
      </dgm:t>
    </dgm:pt>
    <dgm:pt modelId="{D7D07BB2-7830-4594-BEDD-EB7436F503C9}" type="pres">
      <dgm:prSet presAssocID="{9BC5A966-78B0-4B3B-BE9F-63043351F0A0}" presName="childTextArrow" presStyleLbl="fgAccFollowNode1" presStyleIdx="3" presStyleCnt="8" custScaleY="141848">
        <dgm:presLayoutVars>
          <dgm:bulletEnabled val="1"/>
        </dgm:presLayoutVars>
      </dgm:prSet>
      <dgm:spPr/>
      <dgm:t>
        <a:bodyPr/>
        <a:lstStyle/>
        <a:p>
          <a:endParaRPr lang="en-US"/>
        </a:p>
      </dgm:t>
    </dgm:pt>
    <dgm:pt modelId="{879DCE80-89DE-4703-B780-488F25020C18}" type="pres">
      <dgm:prSet presAssocID="{DF8F2569-C553-4ADF-A991-9DB24BEBA508}" presName="sp" presStyleCnt="0"/>
      <dgm:spPr/>
    </dgm:pt>
    <dgm:pt modelId="{E2B0FF43-0AB3-40DC-A1BA-7A77A9DD1462}" type="pres">
      <dgm:prSet presAssocID="{0840B74C-E873-49A4-B90E-90C946BF17CC}" presName="arrowAndChildren" presStyleCnt="0"/>
      <dgm:spPr/>
    </dgm:pt>
    <dgm:pt modelId="{56449B39-F517-44B3-B59B-F2830EB70B6D}" type="pres">
      <dgm:prSet presAssocID="{0840B74C-E873-49A4-B90E-90C946BF17CC}" presName="parentTextArrow" presStyleLbl="node1" presStyleIdx="1" presStyleCnt="3"/>
      <dgm:spPr/>
      <dgm:t>
        <a:bodyPr/>
        <a:lstStyle/>
        <a:p>
          <a:endParaRPr lang="en-US"/>
        </a:p>
      </dgm:t>
    </dgm:pt>
    <dgm:pt modelId="{06046114-778A-4798-ABD7-D95C509D8037}" type="pres">
      <dgm:prSet presAssocID="{0840B74C-E873-49A4-B90E-90C946BF17CC}" presName="arrow" presStyleLbl="node1" presStyleIdx="2" presStyleCnt="3" custScaleY="153964" custLinFactNeighborY="-13397"/>
      <dgm:spPr/>
      <dgm:t>
        <a:bodyPr/>
        <a:lstStyle/>
        <a:p>
          <a:endParaRPr lang="en-US"/>
        </a:p>
      </dgm:t>
    </dgm:pt>
    <dgm:pt modelId="{3007A7FB-AD4D-422E-BD09-C3D3748ABB57}" type="pres">
      <dgm:prSet presAssocID="{0840B74C-E873-49A4-B90E-90C946BF17CC}" presName="descendantArrow" presStyleCnt="0"/>
      <dgm:spPr/>
    </dgm:pt>
    <dgm:pt modelId="{F0F81663-2330-41FA-A9D5-B9589D58D287}" type="pres">
      <dgm:prSet presAssocID="{070C3C04-0452-444F-9370-02BA05EFCD29}" presName="childTextArrow" presStyleLbl="fgAccFollowNode1" presStyleIdx="4" presStyleCnt="8" custScaleX="83909" custScaleY="153990">
        <dgm:presLayoutVars>
          <dgm:bulletEnabled val="1"/>
        </dgm:presLayoutVars>
      </dgm:prSet>
      <dgm:spPr/>
      <dgm:t>
        <a:bodyPr/>
        <a:lstStyle/>
        <a:p>
          <a:endParaRPr lang="en-US"/>
        </a:p>
      </dgm:t>
    </dgm:pt>
    <dgm:pt modelId="{977FC3AA-47D9-460A-A893-56A4837CC482}" type="pres">
      <dgm:prSet presAssocID="{F5153C05-97F9-462B-845D-E2F07A7942FC}" presName="childTextArrow" presStyleLbl="fgAccFollowNode1" presStyleIdx="5" presStyleCnt="8" custScaleX="92964" custScaleY="153990">
        <dgm:presLayoutVars>
          <dgm:bulletEnabled val="1"/>
        </dgm:presLayoutVars>
      </dgm:prSet>
      <dgm:spPr/>
      <dgm:t>
        <a:bodyPr/>
        <a:lstStyle/>
        <a:p>
          <a:endParaRPr lang="en-US"/>
        </a:p>
      </dgm:t>
    </dgm:pt>
    <dgm:pt modelId="{CE3DA1A8-3E5B-4F99-B1DD-B89C0B582B37}" type="pres">
      <dgm:prSet presAssocID="{F9247AE2-843E-4D88-8801-B770BB936829}" presName="childTextArrow" presStyleLbl="fgAccFollowNode1" presStyleIdx="6" presStyleCnt="8" custScaleX="89599" custScaleY="153990">
        <dgm:presLayoutVars>
          <dgm:bulletEnabled val="1"/>
        </dgm:presLayoutVars>
      </dgm:prSet>
      <dgm:spPr/>
      <dgm:t>
        <a:bodyPr/>
        <a:lstStyle/>
        <a:p>
          <a:endParaRPr lang="en-US"/>
        </a:p>
      </dgm:t>
    </dgm:pt>
    <dgm:pt modelId="{413B0159-39B7-48C6-A7BB-EFE3F3F98132}" type="pres">
      <dgm:prSet presAssocID="{20BA5235-0306-4A51-87AE-45BCFBEBB317}" presName="childTextArrow" presStyleLbl="fgAccFollowNode1" presStyleIdx="7" presStyleCnt="8" custScaleX="92430" custScaleY="153990">
        <dgm:presLayoutVars>
          <dgm:bulletEnabled val="1"/>
        </dgm:presLayoutVars>
      </dgm:prSet>
      <dgm:spPr/>
      <dgm:t>
        <a:bodyPr/>
        <a:lstStyle/>
        <a:p>
          <a:endParaRPr lang="en-US"/>
        </a:p>
      </dgm:t>
    </dgm:pt>
  </dgm:ptLst>
  <dgm:cxnLst>
    <dgm:cxn modelId="{D3578373-8B9D-4EE7-AFCF-B05F68BD9C3F}" type="presOf" srcId="{13D3B69A-0DDB-47BA-9D7F-412AF0E91E8A}" destId="{461BF422-700A-4CC3-B9FE-3ECADA6F1C3A}" srcOrd="0" destOrd="0" presId="urn:microsoft.com/office/officeart/2005/8/layout/process4"/>
    <dgm:cxn modelId="{47A2E493-6CE4-440F-B014-6627809C5F8B}" srcId="{2B8C7E20-B934-428C-9646-62B20661D6AB}" destId="{0840B74C-E873-49A4-B90E-90C946BF17CC}" srcOrd="0" destOrd="0" parTransId="{8F7AB207-6793-4BB7-9BAD-1A5D3CF69126}" sibTransId="{DF8F2569-C553-4ADF-A991-9DB24BEBA508}"/>
    <dgm:cxn modelId="{6768C62A-75AF-4D3B-9A1C-129DADE80E43}" type="presOf" srcId="{0840B74C-E873-49A4-B90E-90C946BF17CC}" destId="{06046114-778A-4798-ABD7-D95C509D8037}" srcOrd="1" destOrd="0" presId="urn:microsoft.com/office/officeart/2005/8/layout/process4"/>
    <dgm:cxn modelId="{04A24360-FEDF-4C18-9F60-E67C41904917}" srcId="{2B8C7E20-B934-428C-9646-62B20661D6AB}" destId="{E28FF195-52EE-4975-B4A6-427DCCC2CF8F}" srcOrd="1" destOrd="0" parTransId="{4A83B3CF-5BC4-420C-A614-B54C79A6911C}" sibTransId="{0C0C50D2-A5CD-4A5F-85B7-7D6EB3EDAB92}"/>
    <dgm:cxn modelId="{0F827A1F-B88B-4D71-8297-1A7DCF87D6BB}" srcId="{2DB82197-202B-4BA7-BA87-6467295A6ABE}" destId="{94C354B1-0BEB-4B7A-9E80-5EB0E976B568}" srcOrd="0" destOrd="0" parTransId="{E9A6BB73-D30B-461D-8C60-D160E0D401B6}" sibTransId="{1385314C-B103-44C6-84CE-3314EEBA8EA8}"/>
    <dgm:cxn modelId="{B95D988C-4E24-4360-99BE-E4DE6B5E21F9}" type="presOf" srcId="{E28FF195-52EE-4975-B4A6-427DCCC2CF8F}" destId="{B19AD26A-7349-4C41-86E6-03B42C696478}" srcOrd="1" destOrd="0" presId="urn:microsoft.com/office/officeart/2005/8/layout/process4"/>
    <dgm:cxn modelId="{6899A841-4CA0-4831-AD6E-7679E5F64E52}" type="presOf" srcId="{F5153C05-97F9-462B-845D-E2F07A7942FC}" destId="{977FC3AA-47D9-460A-A893-56A4837CC482}" srcOrd="0" destOrd="0" presId="urn:microsoft.com/office/officeart/2005/8/layout/process4"/>
    <dgm:cxn modelId="{C26D894F-869C-4DB6-98BB-72512184A64A}" srcId="{E28FF195-52EE-4975-B4A6-427DCCC2CF8F}" destId="{13D3B69A-0DDB-47BA-9D7F-412AF0E91E8A}" srcOrd="1" destOrd="0" parTransId="{2A6DE8F8-0439-41CF-B50F-15B0F60A75F1}" sibTransId="{EC96B9CF-E540-4766-8F17-7BFDB1DC3BF0}"/>
    <dgm:cxn modelId="{AF7F2B00-DB56-41C1-B000-F1FD729DA8F8}" srcId="{0840B74C-E873-49A4-B90E-90C946BF17CC}" destId="{20BA5235-0306-4A51-87AE-45BCFBEBB317}" srcOrd="3" destOrd="0" parTransId="{878A5F27-65C2-417A-BFB7-624D3DD5050D}" sibTransId="{A7D5E1F7-0644-4CF3-8390-A9F4B9024328}"/>
    <dgm:cxn modelId="{7B9284C5-3D35-4F13-A41B-FEDF689CCF41}" srcId="{2B8C7E20-B934-428C-9646-62B20661D6AB}" destId="{2DB82197-202B-4BA7-BA87-6467295A6ABE}" srcOrd="2" destOrd="0" parTransId="{AF8C4632-CB38-437B-8364-584554700224}" sibTransId="{2DA488F6-5295-46EA-93D0-BDF92F226B01}"/>
    <dgm:cxn modelId="{5ADE19A8-3F85-48D3-BCF9-ADA5BC0EEE0F}" type="presOf" srcId="{E28FF195-52EE-4975-B4A6-427DCCC2CF8F}" destId="{CD7D2A32-D36A-4F5A-AE2C-35292AE47D0B}" srcOrd="0" destOrd="0" presId="urn:microsoft.com/office/officeart/2005/8/layout/process4"/>
    <dgm:cxn modelId="{6D2EE76E-7447-4D68-B87B-BB84FEC5C7BC}" srcId="{0840B74C-E873-49A4-B90E-90C946BF17CC}" destId="{F5153C05-97F9-462B-845D-E2F07A7942FC}" srcOrd="1" destOrd="0" parTransId="{1FBC9E18-84B9-4E2C-9B89-2EDE8C2A4185}" sibTransId="{92945E46-3C2F-4041-8E59-B58AEE250E9D}"/>
    <dgm:cxn modelId="{4532174A-013C-4D8F-8D86-D572752049A5}" type="presOf" srcId="{2B8C7E20-B934-428C-9646-62B20661D6AB}" destId="{45601A53-599C-4DB6-9541-AECBBF94C31C}" srcOrd="0" destOrd="0" presId="urn:microsoft.com/office/officeart/2005/8/layout/process4"/>
    <dgm:cxn modelId="{E94436B4-D3F3-4172-A9BF-F7B6DE65823F}" type="presOf" srcId="{94C354B1-0BEB-4B7A-9E80-5EB0E976B568}" destId="{D3F88617-561C-46CD-BF97-4B61FBAB6209}" srcOrd="0" destOrd="0" presId="urn:microsoft.com/office/officeart/2005/8/layout/process4"/>
    <dgm:cxn modelId="{2BEC1A2C-DF08-47C5-84F0-89C3C49035EF}" type="presOf" srcId="{0840B74C-E873-49A4-B90E-90C946BF17CC}" destId="{56449B39-F517-44B3-B59B-F2830EB70B6D}" srcOrd="0" destOrd="0" presId="urn:microsoft.com/office/officeart/2005/8/layout/process4"/>
    <dgm:cxn modelId="{A3102DAC-D586-4D53-9B73-1AF58FC54CC6}" type="presOf" srcId="{F9247AE2-843E-4D88-8801-B770BB936829}" destId="{CE3DA1A8-3E5B-4F99-B1DD-B89C0B582B37}" srcOrd="0" destOrd="0" presId="urn:microsoft.com/office/officeart/2005/8/layout/process4"/>
    <dgm:cxn modelId="{1588B6AC-0A12-476E-ABA6-47D89E6214B0}" type="presOf" srcId="{61C8C545-2AC8-4662-AC66-6559F3D8435C}" destId="{CFC3E551-4A10-4BFB-B6A2-C2111450E1B3}" srcOrd="0" destOrd="0" presId="urn:microsoft.com/office/officeart/2005/8/layout/process4"/>
    <dgm:cxn modelId="{682E5B27-B16D-41CD-997C-AB44EFD14F1E}" type="presOf" srcId="{2DB82197-202B-4BA7-BA87-6467295A6ABE}" destId="{C7DCC96D-4262-44A3-88B1-9EE23342EEE2}" srcOrd="0" destOrd="0" presId="urn:microsoft.com/office/officeart/2005/8/layout/process4"/>
    <dgm:cxn modelId="{9CFF9B69-802F-4A55-A5CD-82C6E0749A5F}" type="presOf" srcId="{070C3C04-0452-444F-9370-02BA05EFCD29}" destId="{F0F81663-2330-41FA-A9D5-B9589D58D287}" srcOrd="0" destOrd="0" presId="urn:microsoft.com/office/officeart/2005/8/layout/process4"/>
    <dgm:cxn modelId="{A9A6115A-E368-48EF-A29B-981CFE854A0B}" srcId="{E28FF195-52EE-4975-B4A6-427DCCC2CF8F}" destId="{9BC5A966-78B0-4B3B-BE9F-63043351F0A0}" srcOrd="2" destOrd="0" parTransId="{D95F9636-D8F1-41C7-AAF9-4837F596383A}" sibTransId="{16E2A883-05B2-41E3-8A03-263879BCA254}"/>
    <dgm:cxn modelId="{5C18B350-00F0-4D4B-AE2D-280EACA0647B}" srcId="{0840B74C-E873-49A4-B90E-90C946BF17CC}" destId="{F9247AE2-843E-4D88-8801-B770BB936829}" srcOrd="2" destOrd="0" parTransId="{83C2B52A-14C5-4B48-AC64-D3F6C7B27A9A}" sibTransId="{B6205D91-5F2F-44FF-BC96-E06A7CB4BDD9}"/>
    <dgm:cxn modelId="{D6EC7240-34CD-47C0-A3E7-098768277374}" type="presOf" srcId="{9BC5A966-78B0-4B3B-BE9F-63043351F0A0}" destId="{D7D07BB2-7830-4594-BEDD-EB7436F503C9}" srcOrd="0" destOrd="0" presId="urn:microsoft.com/office/officeart/2005/8/layout/process4"/>
    <dgm:cxn modelId="{BF090986-EAEB-4A76-968B-33C5987E2EC4}" srcId="{E28FF195-52EE-4975-B4A6-427DCCC2CF8F}" destId="{61C8C545-2AC8-4662-AC66-6559F3D8435C}" srcOrd="0" destOrd="0" parTransId="{579A5AD9-8928-4843-8802-B12A18CEF22E}" sibTransId="{2AE727EE-E585-4BC3-8778-9C5E708A995F}"/>
    <dgm:cxn modelId="{0D0A321F-3659-46C7-BDD1-BDB3F319A24C}" type="presOf" srcId="{20BA5235-0306-4A51-87AE-45BCFBEBB317}" destId="{413B0159-39B7-48C6-A7BB-EFE3F3F98132}" srcOrd="0" destOrd="0" presId="urn:microsoft.com/office/officeart/2005/8/layout/process4"/>
    <dgm:cxn modelId="{9E6D8BD9-57FE-4915-8B1A-DE9038B1292E}" type="presOf" srcId="{2DB82197-202B-4BA7-BA87-6467295A6ABE}" destId="{9C401CBE-C5CF-443B-A978-0EE03D87ADC3}" srcOrd="1" destOrd="0" presId="urn:microsoft.com/office/officeart/2005/8/layout/process4"/>
    <dgm:cxn modelId="{46C8D989-143D-4B97-9235-E499C73A4CF3}" srcId="{0840B74C-E873-49A4-B90E-90C946BF17CC}" destId="{070C3C04-0452-444F-9370-02BA05EFCD29}" srcOrd="0" destOrd="0" parTransId="{E5458491-9B69-418D-A385-10A78F641729}" sibTransId="{EA765BC9-0CE2-4ABD-A3CD-FCB80BC91695}"/>
    <dgm:cxn modelId="{53618436-FC0B-4B2E-9A6C-9FED503AB032}" type="presParOf" srcId="{45601A53-599C-4DB6-9541-AECBBF94C31C}" destId="{26523433-65F4-4B01-9923-723F940CD2D7}" srcOrd="0" destOrd="0" presId="urn:microsoft.com/office/officeart/2005/8/layout/process4"/>
    <dgm:cxn modelId="{1F65B150-3C4C-4170-8997-3B7EAD344151}" type="presParOf" srcId="{26523433-65F4-4B01-9923-723F940CD2D7}" destId="{C7DCC96D-4262-44A3-88B1-9EE23342EEE2}" srcOrd="0" destOrd="0" presId="urn:microsoft.com/office/officeart/2005/8/layout/process4"/>
    <dgm:cxn modelId="{2315DBD2-5275-40FB-BDDC-D6865C41D818}" type="presParOf" srcId="{26523433-65F4-4B01-9923-723F940CD2D7}" destId="{9C401CBE-C5CF-443B-A978-0EE03D87ADC3}" srcOrd="1" destOrd="0" presId="urn:microsoft.com/office/officeart/2005/8/layout/process4"/>
    <dgm:cxn modelId="{8848DF06-B6FE-4216-9731-259C99590EDC}" type="presParOf" srcId="{26523433-65F4-4B01-9923-723F940CD2D7}" destId="{BADFD15C-B59F-4F65-B96F-9F85169E9908}" srcOrd="2" destOrd="0" presId="urn:microsoft.com/office/officeart/2005/8/layout/process4"/>
    <dgm:cxn modelId="{F114854D-471C-4643-B1E1-FDC1A27E0172}" type="presParOf" srcId="{BADFD15C-B59F-4F65-B96F-9F85169E9908}" destId="{D3F88617-561C-46CD-BF97-4B61FBAB6209}" srcOrd="0" destOrd="0" presId="urn:microsoft.com/office/officeart/2005/8/layout/process4"/>
    <dgm:cxn modelId="{B13084C7-171E-479C-8CA0-1BE04C7EA5CD}" type="presParOf" srcId="{45601A53-599C-4DB6-9541-AECBBF94C31C}" destId="{E365311E-6BC7-41DE-97BA-6D23981F7448}" srcOrd="1" destOrd="0" presId="urn:microsoft.com/office/officeart/2005/8/layout/process4"/>
    <dgm:cxn modelId="{27211337-8AE3-4600-B7CB-F836607E6E53}" type="presParOf" srcId="{45601A53-599C-4DB6-9541-AECBBF94C31C}" destId="{91E5B573-E390-4CB9-9EF2-DD9D95A6662C}" srcOrd="2" destOrd="0" presId="urn:microsoft.com/office/officeart/2005/8/layout/process4"/>
    <dgm:cxn modelId="{D4674AFD-1A54-43BC-BDA5-A042930B4335}" type="presParOf" srcId="{91E5B573-E390-4CB9-9EF2-DD9D95A6662C}" destId="{CD7D2A32-D36A-4F5A-AE2C-35292AE47D0B}" srcOrd="0" destOrd="0" presId="urn:microsoft.com/office/officeart/2005/8/layout/process4"/>
    <dgm:cxn modelId="{36E5C021-FBBD-48AD-9B5A-11559532B8A2}" type="presParOf" srcId="{91E5B573-E390-4CB9-9EF2-DD9D95A6662C}" destId="{B19AD26A-7349-4C41-86E6-03B42C696478}" srcOrd="1" destOrd="0" presId="urn:microsoft.com/office/officeart/2005/8/layout/process4"/>
    <dgm:cxn modelId="{48431553-2FF9-48EE-8B0B-A483430D060E}" type="presParOf" srcId="{91E5B573-E390-4CB9-9EF2-DD9D95A6662C}" destId="{DB100432-32DA-4667-B239-34AA26CABFB1}" srcOrd="2" destOrd="0" presId="urn:microsoft.com/office/officeart/2005/8/layout/process4"/>
    <dgm:cxn modelId="{57A98BCA-06B6-46AC-840B-728AFD29B54F}" type="presParOf" srcId="{DB100432-32DA-4667-B239-34AA26CABFB1}" destId="{CFC3E551-4A10-4BFB-B6A2-C2111450E1B3}" srcOrd="0" destOrd="0" presId="urn:microsoft.com/office/officeart/2005/8/layout/process4"/>
    <dgm:cxn modelId="{4E8B77BE-D35C-4F73-9454-6C4671272163}" type="presParOf" srcId="{DB100432-32DA-4667-B239-34AA26CABFB1}" destId="{461BF422-700A-4CC3-B9FE-3ECADA6F1C3A}" srcOrd="1" destOrd="0" presId="urn:microsoft.com/office/officeart/2005/8/layout/process4"/>
    <dgm:cxn modelId="{E4B41BD7-C7AA-422C-92E1-6B0C1D9B4AA5}" type="presParOf" srcId="{DB100432-32DA-4667-B239-34AA26CABFB1}" destId="{D7D07BB2-7830-4594-BEDD-EB7436F503C9}" srcOrd="2" destOrd="0" presId="urn:microsoft.com/office/officeart/2005/8/layout/process4"/>
    <dgm:cxn modelId="{FF653863-4CD9-4277-B157-C47061C1B4D6}" type="presParOf" srcId="{45601A53-599C-4DB6-9541-AECBBF94C31C}" destId="{879DCE80-89DE-4703-B780-488F25020C18}" srcOrd="3" destOrd="0" presId="urn:microsoft.com/office/officeart/2005/8/layout/process4"/>
    <dgm:cxn modelId="{07ED46D8-D9CF-4E47-AFEC-FF0A83BC902E}" type="presParOf" srcId="{45601A53-599C-4DB6-9541-AECBBF94C31C}" destId="{E2B0FF43-0AB3-40DC-A1BA-7A77A9DD1462}" srcOrd="4" destOrd="0" presId="urn:microsoft.com/office/officeart/2005/8/layout/process4"/>
    <dgm:cxn modelId="{792417C4-CCB0-474A-88F2-15506A52D393}" type="presParOf" srcId="{E2B0FF43-0AB3-40DC-A1BA-7A77A9DD1462}" destId="{56449B39-F517-44B3-B59B-F2830EB70B6D}" srcOrd="0" destOrd="0" presId="urn:microsoft.com/office/officeart/2005/8/layout/process4"/>
    <dgm:cxn modelId="{9AC94C3D-2EF3-4582-8198-E3CB1B15435C}" type="presParOf" srcId="{E2B0FF43-0AB3-40DC-A1BA-7A77A9DD1462}" destId="{06046114-778A-4798-ABD7-D95C509D8037}" srcOrd="1" destOrd="0" presId="urn:microsoft.com/office/officeart/2005/8/layout/process4"/>
    <dgm:cxn modelId="{611BDDE0-C1BD-4E67-93E8-374255C9821D}" type="presParOf" srcId="{E2B0FF43-0AB3-40DC-A1BA-7A77A9DD1462}" destId="{3007A7FB-AD4D-422E-BD09-C3D3748ABB57}" srcOrd="2" destOrd="0" presId="urn:microsoft.com/office/officeart/2005/8/layout/process4"/>
    <dgm:cxn modelId="{1BF580BF-7A5A-40AB-9F3C-579A63A2CAD1}" type="presParOf" srcId="{3007A7FB-AD4D-422E-BD09-C3D3748ABB57}" destId="{F0F81663-2330-41FA-A9D5-B9589D58D287}" srcOrd="0" destOrd="0" presId="urn:microsoft.com/office/officeart/2005/8/layout/process4"/>
    <dgm:cxn modelId="{C976421A-281C-43D8-B633-2EF233325C72}" type="presParOf" srcId="{3007A7FB-AD4D-422E-BD09-C3D3748ABB57}" destId="{977FC3AA-47D9-460A-A893-56A4837CC482}" srcOrd="1" destOrd="0" presId="urn:microsoft.com/office/officeart/2005/8/layout/process4"/>
    <dgm:cxn modelId="{2E2BE742-95E2-4563-A583-6DC90AD16B43}" type="presParOf" srcId="{3007A7FB-AD4D-422E-BD09-C3D3748ABB57}" destId="{CE3DA1A8-3E5B-4F99-B1DD-B89C0B582B37}" srcOrd="2" destOrd="0" presId="urn:microsoft.com/office/officeart/2005/8/layout/process4"/>
    <dgm:cxn modelId="{B57E0B49-366F-41BC-8CAE-47E0CCB9E651}" type="presParOf" srcId="{3007A7FB-AD4D-422E-BD09-C3D3748ABB57}" destId="{413B0159-39B7-48C6-A7BB-EFE3F3F98132}" srcOrd="3" destOrd="0" presId="urn:microsoft.com/office/officeart/2005/8/layout/process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9698A-F0FF-4159-A9CC-15C666DE35F5}">
      <dsp:nvSpPr>
        <dsp:cNvPr id="0" name=""/>
        <dsp:cNvSpPr/>
      </dsp:nvSpPr>
      <dsp:spPr>
        <a:xfrm>
          <a:off x="-399293" y="249714"/>
          <a:ext cx="5029203" cy="502920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02982" y="842765"/>
        <a:ext cx="2899720" cy="3843100"/>
      </dsp:txXfrm>
    </dsp:sp>
    <dsp:sp modelId="{5CBAAEF8-6F7A-4145-A783-0CB44D7C8D34}">
      <dsp:nvSpPr>
        <dsp:cNvPr id="0" name=""/>
        <dsp:cNvSpPr/>
      </dsp:nvSpPr>
      <dsp:spPr>
        <a:xfrm>
          <a:off x="2416029" y="259067"/>
          <a:ext cx="5029203" cy="502920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843236" y="852118"/>
        <a:ext cx="2899720" cy="3843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01CBE-C5CF-443B-A978-0EE03D87ADC3}">
      <dsp:nvSpPr>
        <dsp:cNvPr id="0" name=""/>
        <dsp:cNvSpPr/>
      </dsp:nvSpPr>
      <dsp:spPr>
        <a:xfrm>
          <a:off x="0" y="4544338"/>
          <a:ext cx="8812667" cy="9740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Day 3</a:t>
          </a:r>
          <a:endParaRPr lang="en-US" sz="2800" b="1" kern="1200" dirty="0"/>
        </a:p>
      </dsp:txBody>
      <dsp:txXfrm>
        <a:off x="0" y="4544338"/>
        <a:ext cx="8812667" cy="526010"/>
      </dsp:txXfrm>
    </dsp:sp>
    <dsp:sp modelId="{D3F88617-561C-46CD-BF97-4B61FBAB6209}">
      <dsp:nvSpPr>
        <dsp:cNvPr id="0" name=""/>
        <dsp:cNvSpPr/>
      </dsp:nvSpPr>
      <dsp:spPr>
        <a:xfrm>
          <a:off x="0" y="5026307"/>
          <a:ext cx="8812667" cy="4480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Perform standard cytotoxicity testing (Hoechst or MTT)</a:t>
          </a:r>
          <a:endParaRPr lang="en-US" sz="2000" kern="1200" dirty="0"/>
        </a:p>
      </dsp:txBody>
      <dsp:txXfrm>
        <a:off x="0" y="5026307"/>
        <a:ext cx="8812667" cy="448082"/>
      </dsp:txXfrm>
    </dsp:sp>
    <dsp:sp modelId="{B19AD26A-7349-4C41-86E6-03B42C696478}">
      <dsp:nvSpPr>
        <dsp:cNvPr id="0" name=""/>
        <dsp:cNvSpPr/>
      </dsp:nvSpPr>
      <dsp:spPr>
        <a:xfrm rot="10800000">
          <a:off x="0" y="2292090"/>
          <a:ext cx="8812667" cy="226685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Day 2</a:t>
          </a:r>
          <a:endParaRPr lang="en-US" sz="2800" b="1" kern="1200" dirty="0"/>
        </a:p>
      </dsp:txBody>
      <dsp:txXfrm rot="-10800000">
        <a:off x="0" y="2292090"/>
        <a:ext cx="8812667" cy="795667"/>
      </dsp:txXfrm>
    </dsp:sp>
    <dsp:sp modelId="{CFC3E551-4A10-4BFB-B6A2-C2111450E1B3}">
      <dsp:nvSpPr>
        <dsp:cNvPr id="0" name=""/>
        <dsp:cNvSpPr/>
      </dsp:nvSpPr>
      <dsp:spPr>
        <a:xfrm>
          <a:off x="4303" y="3108566"/>
          <a:ext cx="2934686" cy="6354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Sonicate/Sterilize samples</a:t>
          </a:r>
          <a:endParaRPr lang="en-US" sz="1800" kern="1200" dirty="0"/>
        </a:p>
      </dsp:txBody>
      <dsp:txXfrm>
        <a:off x="4303" y="3108566"/>
        <a:ext cx="2934686" cy="635405"/>
      </dsp:txXfrm>
    </dsp:sp>
    <dsp:sp modelId="{461BF422-700A-4CC3-B9FE-3ECADA6F1C3A}">
      <dsp:nvSpPr>
        <dsp:cNvPr id="0" name=""/>
        <dsp:cNvSpPr/>
      </dsp:nvSpPr>
      <dsp:spPr>
        <a:xfrm>
          <a:off x="2938990" y="3108566"/>
          <a:ext cx="2934686" cy="6354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Add samples to individual wells</a:t>
          </a:r>
          <a:endParaRPr lang="en-US" sz="1800" kern="1200" dirty="0"/>
        </a:p>
      </dsp:txBody>
      <dsp:txXfrm>
        <a:off x="2938990" y="3108566"/>
        <a:ext cx="2934686" cy="635405"/>
      </dsp:txXfrm>
    </dsp:sp>
    <dsp:sp modelId="{D7D07BB2-7830-4594-BEDD-EB7436F503C9}">
      <dsp:nvSpPr>
        <dsp:cNvPr id="0" name=""/>
        <dsp:cNvSpPr/>
      </dsp:nvSpPr>
      <dsp:spPr>
        <a:xfrm>
          <a:off x="5873676" y="3108566"/>
          <a:ext cx="2934686" cy="6354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Incubate at 37°C for 24 hours.</a:t>
          </a:r>
          <a:endParaRPr lang="en-US" sz="1800" kern="1200" dirty="0"/>
        </a:p>
      </dsp:txBody>
      <dsp:txXfrm>
        <a:off x="5873676" y="3108566"/>
        <a:ext cx="2934686" cy="635405"/>
      </dsp:txXfrm>
    </dsp:sp>
    <dsp:sp modelId="{06046114-778A-4798-ABD7-D95C509D8037}">
      <dsp:nvSpPr>
        <dsp:cNvPr id="0" name=""/>
        <dsp:cNvSpPr/>
      </dsp:nvSpPr>
      <dsp:spPr>
        <a:xfrm rot="10800000">
          <a:off x="0" y="0"/>
          <a:ext cx="8812667" cy="230661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baseline="0" dirty="0" smtClean="0"/>
            <a:t>Day 1</a:t>
          </a:r>
          <a:endParaRPr lang="en-US" sz="2800" b="1" kern="1200" baseline="0" dirty="0"/>
        </a:p>
      </dsp:txBody>
      <dsp:txXfrm rot="-10800000">
        <a:off x="0" y="0"/>
        <a:ext cx="8812667" cy="809623"/>
      </dsp:txXfrm>
    </dsp:sp>
    <dsp:sp modelId="{F0F81663-2330-41FA-A9D5-B9589D58D287}">
      <dsp:nvSpPr>
        <dsp:cNvPr id="0" name=""/>
        <dsp:cNvSpPr/>
      </dsp:nvSpPr>
      <dsp:spPr>
        <a:xfrm>
          <a:off x="4859" y="809243"/>
          <a:ext cx="2058073" cy="6897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Prepare growth media</a:t>
          </a:r>
          <a:endParaRPr lang="en-US" sz="1800" kern="1200" dirty="0"/>
        </a:p>
      </dsp:txBody>
      <dsp:txXfrm>
        <a:off x="4859" y="809243"/>
        <a:ext cx="2058073" cy="689795"/>
      </dsp:txXfrm>
    </dsp:sp>
    <dsp:sp modelId="{977FC3AA-47D9-460A-A893-56A4837CC482}">
      <dsp:nvSpPr>
        <dsp:cNvPr id="0" name=""/>
        <dsp:cNvSpPr/>
      </dsp:nvSpPr>
      <dsp:spPr>
        <a:xfrm>
          <a:off x="2062932" y="809243"/>
          <a:ext cx="2280169" cy="6897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Add media to cells</a:t>
          </a:r>
          <a:endParaRPr lang="en-US" sz="1800" kern="1200" dirty="0"/>
        </a:p>
      </dsp:txBody>
      <dsp:txXfrm>
        <a:off x="2062932" y="809243"/>
        <a:ext cx="2280169" cy="689795"/>
      </dsp:txXfrm>
    </dsp:sp>
    <dsp:sp modelId="{CE3DA1A8-3E5B-4F99-B1DD-B89C0B582B37}">
      <dsp:nvSpPr>
        <dsp:cNvPr id="0" name=""/>
        <dsp:cNvSpPr/>
      </dsp:nvSpPr>
      <dsp:spPr>
        <a:xfrm>
          <a:off x="4343101" y="809243"/>
          <a:ext cx="2197634" cy="6897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Seed cells to </a:t>
          </a:r>
          <a:r>
            <a:rPr lang="en-US" sz="1800" kern="1200" dirty="0" smtClean="0"/>
            <a:t>24-well</a:t>
          </a:r>
          <a:r>
            <a:rPr lang="en-US" sz="1600" kern="1200" dirty="0" smtClean="0"/>
            <a:t> micro plate (1x10</a:t>
          </a:r>
          <a:r>
            <a:rPr lang="en-US" sz="1600" kern="1200" baseline="30000" dirty="0" smtClean="0"/>
            <a:t>5</a:t>
          </a:r>
          <a:r>
            <a:rPr lang="en-US" sz="1600" kern="1200" dirty="0" smtClean="0"/>
            <a:t> cells/well)</a:t>
          </a:r>
          <a:endParaRPr lang="en-US" sz="1600" kern="1200" dirty="0"/>
        </a:p>
      </dsp:txBody>
      <dsp:txXfrm>
        <a:off x="4343101" y="809243"/>
        <a:ext cx="2197634" cy="689795"/>
      </dsp:txXfrm>
    </dsp:sp>
    <dsp:sp modelId="{413B0159-39B7-48C6-A7BB-EFE3F3F98132}">
      <dsp:nvSpPr>
        <dsp:cNvPr id="0" name=""/>
        <dsp:cNvSpPr/>
      </dsp:nvSpPr>
      <dsp:spPr>
        <a:xfrm>
          <a:off x="6540736" y="809243"/>
          <a:ext cx="2267071" cy="6897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Incubate at 37°C for 24 hours.</a:t>
          </a:r>
          <a:endParaRPr lang="en-US" sz="1800" kern="1200" dirty="0"/>
        </a:p>
      </dsp:txBody>
      <dsp:txXfrm>
        <a:off x="6540736" y="809243"/>
        <a:ext cx="2267071" cy="68979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C2D398-98B2-46DE-B80E-A060B1E8E34E}" type="datetimeFigureOut">
              <a:rPr lang="en-US" smtClean="0"/>
              <a:t>7/23/2014</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B5B23C-658F-4492-BACA-A00BA9B332AA}" type="slidenum">
              <a:rPr lang="en-US" smtClean="0"/>
              <a:t>‹#›</a:t>
            </a:fld>
            <a:endParaRPr lang="en-US" dirty="0"/>
          </a:p>
        </p:txBody>
      </p:sp>
    </p:spTree>
    <p:extLst>
      <p:ext uri="{BB962C8B-B14F-4D97-AF65-F5344CB8AC3E}">
        <p14:creationId xmlns:p14="http://schemas.microsoft.com/office/powerpoint/2010/main" val="329592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5B23C-658F-4492-BACA-A00BA9B332AA}" type="slidenum">
              <a:rPr lang="en-US" smtClean="0"/>
              <a:t>1</a:t>
            </a:fld>
            <a:endParaRPr lang="en-US" dirty="0"/>
          </a:p>
        </p:txBody>
      </p:sp>
    </p:spTree>
    <p:extLst>
      <p:ext uri="{BB962C8B-B14F-4D97-AF65-F5344CB8AC3E}">
        <p14:creationId xmlns:p14="http://schemas.microsoft.com/office/powerpoint/2010/main" val="202962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9657929"/>
            <a:ext cx="34198560" cy="66641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17617440"/>
            <a:ext cx="28163520" cy="7945120"/>
          </a:xfrm>
        </p:spPr>
        <p:txBody>
          <a:bodyPr/>
          <a:lstStyle>
            <a:lvl1pPr marL="0" indent="0" algn="ctr">
              <a:buNone/>
              <a:defRPr>
                <a:solidFill>
                  <a:schemeClr val="tx1">
                    <a:tint val="75000"/>
                  </a:schemeClr>
                </a:solidFill>
              </a:defRPr>
            </a:lvl1pPr>
            <a:lvl2pPr marL="2037786" indent="0" algn="ctr">
              <a:buNone/>
              <a:defRPr>
                <a:solidFill>
                  <a:schemeClr val="tx1">
                    <a:tint val="75000"/>
                  </a:schemeClr>
                </a:solidFill>
              </a:defRPr>
            </a:lvl2pPr>
            <a:lvl3pPr marL="4075572" indent="0" algn="ctr">
              <a:buNone/>
              <a:defRPr>
                <a:solidFill>
                  <a:schemeClr val="tx1">
                    <a:tint val="75000"/>
                  </a:schemeClr>
                </a:solidFill>
              </a:defRPr>
            </a:lvl3pPr>
            <a:lvl4pPr marL="6113358" indent="0" algn="ctr">
              <a:buNone/>
              <a:defRPr>
                <a:solidFill>
                  <a:schemeClr val="tx1">
                    <a:tint val="75000"/>
                  </a:schemeClr>
                </a:solidFill>
              </a:defRPr>
            </a:lvl4pPr>
            <a:lvl5pPr marL="8151144" indent="0" algn="ctr">
              <a:buNone/>
              <a:defRPr>
                <a:solidFill>
                  <a:schemeClr val="tx1">
                    <a:tint val="75000"/>
                  </a:schemeClr>
                </a:solidFill>
              </a:defRPr>
            </a:lvl5pPr>
            <a:lvl6pPr marL="10188931" indent="0" algn="ctr">
              <a:buNone/>
              <a:defRPr>
                <a:solidFill>
                  <a:schemeClr val="tx1">
                    <a:tint val="75000"/>
                  </a:schemeClr>
                </a:solidFill>
              </a:defRPr>
            </a:lvl6pPr>
            <a:lvl7pPr marL="12226717" indent="0" algn="ctr">
              <a:buNone/>
              <a:defRPr>
                <a:solidFill>
                  <a:schemeClr val="tx1">
                    <a:tint val="75000"/>
                  </a:schemeClr>
                </a:solidFill>
              </a:defRPr>
            </a:lvl7pPr>
            <a:lvl8pPr marL="14264503" indent="0" algn="ctr">
              <a:buNone/>
              <a:defRPr>
                <a:solidFill>
                  <a:schemeClr val="tx1">
                    <a:tint val="75000"/>
                  </a:schemeClr>
                </a:solidFill>
              </a:defRPr>
            </a:lvl8pPr>
            <a:lvl9pPr marL="1630228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F211C-66A6-4385-BF56-821EB87F04EB}" type="datetimeFigureOut">
              <a:rPr lang="en-US" smtClean="0"/>
              <a:t>7/23/2014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EDE3B-B44D-4C41-8DE6-4D923F59710D}" type="slidenum">
              <a:rPr lang="en-US" smtClean="0"/>
              <a:t>‹#›</a:t>
            </a:fld>
            <a:endParaRPr lang="en-US" dirty="0"/>
          </a:p>
        </p:txBody>
      </p:sp>
    </p:spTree>
    <p:extLst>
      <p:ext uri="{BB962C8B-B14F-4D97-AF65-F5344CB8AC3E}">
        <p14:creationId xmlns:p14="http://schemas.microsoft.com/office/powerpoint/2010/main" val="240355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F211C-66A6-4385-BF56-821EB87F04EB}" type="datetimeFigureOut">
              <a:rPr lang="en-US" smtClean="0"/>
              <a:t>7/23/2014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EDE3B-B44D-4C41-8DE6-4D923F59710D}" type="slidenum">
              <a:rPr lang="en-US" smtClean="0"/>
              <a:t>‹#›</a:t>
            </a:fld>
            <a:endParaRPr lang="en-US" dirty="0"/>
          </a:p>
        </p:txBody>
      </p:sp>
    </p:spTree>
    <p:extLst>
      <p:ext uri="{BB962C8B-B14F-4D97-AF65-F5344CB8AC3E}">
        <p14:creationId xmlns:p14="http://schemas.microsoft.com/office/powerpoint/2010/main" val="420626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349379" y="5642189"/>
            <a:ext cx="39828470" cy="12025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49997" y="5642189"/>
            <a:ext cx="118828820" cy="12025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F211C-66A6-4385-BF56-821EB87F04EB}" type="datetimeFigureOut">
              <a:rPr lang="en-US" smtClean="0"/>
              <a:t>7/23/2014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EDE3B-B44D-4C41-8DE6-4D923F59710D}" type="slidenum">
              <a:rPr lang="en-US" smtClean="0"/>
              <a:t>‹#›</a:t>
            </a:fld>
            <a:endParaRPr lang="en-US" dirty="0"/>
          </a:p>
        </p:txBody>
      </p:sp>
    </p:spTree>
    <p:extLst>
      <p:ext uri="{BB962C8B-B14F-4D97-AF65-F5344CB8AC3E}">
        <p14:creationId xmlns:p14="http://schemas.microsoft.com/office/powerpoint/2010/main" val="3875191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F211C-66A6-4385-BF56-821EB87F04EB}" type="datetimeFigureOut">
              <a:rPr lang="en-US" smtClean="0"/>
              <a:t>7/23/2014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EDE3B-B44D-4C41-8DE6-4D923F59710D}" type="slidenum">
              <a:rPr lang="en-US" smtClean="0"/>
              <a:t>‹#›</a:t>
            </a:fld>
            <a:endParaRPr lang="en-US" dirty="0"/>
          </a:p>
        </p:txBody>
      </p:sp>
    </p:spTree>
    <p:extLst>
      <p:ext uri="{BB962C8B-B14F-4D97-AF65-F5344CB8AC3E}">
        <p14:creationId xmlns:p14="http://schemas.microsoft.com/office/powerpoint/2010/main" val="19432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19977949"/>
            <a:ext cx="34198560" cy="6174740"/>
          </a:xfrm>
        </p:spPr>
        <p:txBody>
          <a:bodyPr anchor="t"/>
          <a:lstStyle>
            <a:lvl1pPr algn="l">
              <a:defRPr sz="178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3177101"/>
            <a:ext cx="34198560" cy="6800848"/>
          </a:xfrm>
        </p:spPr>
        <p:txBody>
          <a:bodyPr anchor="b"/>
          <a:lstStyle>
            <a:lvl1pPr marL="0" indent="0">
              <a:buNone/>
              <a:defRPr sz="8900">
                <a:solidFill>
                  <a:schemeClr val="tx1">
                    <a:tint val="75000"/>
                  </a:schemeClr>
                </a:solidFill>
              </a:defRPr>
            </a:lvl1pPr>
            <a:lvl2pPr marL="2037786" indent="0">
              <a:buNone/>
              <a:defRPr sz="8000">
                <a:solidFill>
                  <a:schemeClr val="tx1">
                    <a:tint val="75000"/>
                  </a:schemeClr>
                </a:solidFill>
              </a:defRPr>
            </a:lvl2pPr>
            <a:lvl3pPr marL="4075572" indent="0">
              <a:buNone/>
              <a:defRPr sz="7100">
                <a:solidFill>
                  <a:schemeClr val="tx1">
                    <a:tint val="75000"/>
                  </a:schemeClr>
                </a:solidFill>
              </a:defRPr>
            </a:lvl3pPr>
            <a:lvl4pPr marL="6113358" indent="0">
              <a:buNone/>
              <a:defRPr sz="6200">
                <a:solidFill>
                  <a:schemeClr val="tx1">
                    <a:tint val="75000"/>
                  </a:schemeClr>
                </a:solidFill>
              </a:defRPr>
            </a:lvl4pPr>
            <a:lvl5pPr marL="8151144" indent="0">
              <a:buNone/>
              <a:defRPr sz="6200">
                <a:solidFill>
                  <a:schemeClr val="tx1">
                    <a:tint val="75000"/>
                  </a:schemeClr>
                </a:solidFill>
              </a:defRPr>
            </a:lvl5pPr>
            <a:lvl6pPr marL="10188931" indent="0">
              <a:buNone/>
              <a:defRPr sz="6200">
                <a:solidFill>
                  <a:schemeClr val="tx1">
                    <a:tint val="75000"/>
                  </a:schemeClr>
                </a:solidFill>
              </a:defRPr>
            </a:lvl6pPr>
            <a:lvl7pPr marL="12226717" indent="0">
              <a:buNone/>
              <a:defRPr sz="6200">
                <a:solidFill>
                  <a:schemeClr val="tx1">
                    <a:tint val="75000"/>
                  </a:schemeClr>
                </a:solidFill>
              </a:defRPr>
            </a:lvl7pPr>
            <a:lvl8pPr marL="14264503" indent="0">
              <a:buNone/>
              <a:defRPr sz="6200">
                <a:solidFill>
                  <a:schemeClr val="tx1">
                    <a:tint val="75000"/>
                  </a:schemeClr>
                </a:solidFill>
              </a:defRPr>
            </a:lvl8pPr>
            <a:lvl9pPr marL="16302289"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F211C-66A6-4385-BF56-821EB87F04EB}" type="datetimeFigureOut">
              <a:rPr lang="en-US" smtClean="0"/>
              <a:t>7/23/2014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EDE3B-B44D-4C41-8DE6-4D923F59710D}" type="slidenum">
              <a:rPr lang="en-US" smtClean="0"/>
              <a:t>‹#›</a:t>
            </a:fld>
            <a:endParaRPr lang="en-US" dirty="0"/>
          </a:p>
        </p:txBody>
      </p:sp>
    </p:spTree>
    <p:extLst>
      <p:ext uri="{BB962C8B-B14F-4D97-AF65-F5344CB8AC3E}">
        <p14:creationId xmlns:p14="http://schemas.microsoft.com/office/powerpoint/2010/main" val="114422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49999" y="32888767"/>
            <a:ext cx="79328643" cy="93009720"/>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8849200" y="32888767"/>
            <a:ext cx="79328647" cy="93009720"/>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F211C-66A6-4385-BF56-821EB87F04EB}" type="datetimeFigureOut">
              <a:rPr lang="en-US" smtClean="0"/>
              <a:t>7/23/2014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EDE3B-B44D-4C41-8DE6-4D923F59710D}" type="slidenum">
              <a:rPr lang="en-US" smtClean="0"/>
              <a:t>‹#›</a:t>
            </a:fld>
            <a:endParaRPr lang="en-US" dirty="0"/>
          </a:p>
        </p:txBody>
      </p:sp>
    </p:spTree>
    <p:extLst>
      <p:ext uri="{BB962C8B-B14F-4D97-AF65-F5344CB8AC3E}">
        <p14:creationId xmlns:p14="http://schemas.microsoft.com/office/powerpoint/2010/main" val="2376058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245026"/>
            <a:ext cx="36210240" cy="518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6959179"/>
            <a:ext cx="17776827" cy="2900254"/>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4" name="Content Placeholder 3"/>
          <p:cNvSpPr>
            <a:spLocks noGrp="1"/>
          </p:cNvSpPr>
          <p:nvPr>
            <p:ph sz="half" idx="2"/>
          </p:nvPr>
        </p:nvSpPr>
        <p:spPr>
          <a:xfrm>
            <a:off x="2011680" y="9859433"/>
            <a:ext cx="17776827" cy="17912506"/>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2" y="6959179"/>
            <a:ext cx="17783810" cy="2900254"/>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6" name="Content Placeholder 5"/>
          <p:cNvSpPr>
            <a:spLocks noGrp="1"/>
          </p:cNvSpPr>
          <p:nvPr>
            <p:ph sz="quarter" idx="4"/>
          </p:nvPr>
        </p:nvSpPr>
        <p:spPr>
          <a:xfrm>
            <a:off x="20438112" y="9859433"/>
            <a:ext cx="17783810" cy="17912506"/>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F211C-66A6-4385-BF56-821EB87F04EB}" type="datetimeFigureOut">
              <a:rPr lang="en-US" smtClean="0"/>
              <a:t>7/23/2014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8EDE3B-B44D-4C41-8DE6-4D923F59710D}" type="slidenum">
              <a:rPr lang="en-US" smtClean="0"/>
              <a:t>‹#›</a:t>
            </a:fld>
            <a:endParaRPr lang="en-US" dirty="0"/>
          </a:p>
        </p:txBody>
      </p:sp>
    </p:spTree>
    <p:extLst>
      <p:ext uri="{BB962C8B-B14F-4D97-AF65-F5344CB8AC3E}">
        <p14:creationId xmlns:p14="http://schemas.microsoft.com/office/powerpoint/2010/main" val="130358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F211C-66A6-4385-BF56-821EB87F04EB}" type="datetimeFigureOut">
              <a:rPr lang="en-US" smtClean="0"/>
              <a:t>7/23/2014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8EDE3B-B44D-4C41-8DE6-4D923F59710D}" type="slidenum">
              <a:rPr lang="en-US" smtClean="0"/>
              <a:t>‹#›</a:t>
            </a:fld>
            <a:endParaRPr lang="en-US" dirty="0"/>
          </a:p>
        </p:txBody>
      </p:sp>
    </p:spTree>
    <p:extLst>
      <p:ext uri="{BB962C8B-B14F-4D97-AF65-F5344CB8AC3E}">
        <p14:creationId xmlns:p14="http://schemas.microsoft.com/office/powerpoint/2010/main" val="424841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F211C-66A6-4385-BF56-821EB87F04EB}" type="datetimeFigureOut">
              <a:rPr lang="en-US" smtClean="0"/>
              <a:t>7/23/2014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8EDE3B-B44D-4C41-8DE6-4D923F59710D}" type="slidenum">
              <a:rPr lang="en-US" smtClean="0"/>
              <a:t>‹#›</a:t>
            </a:fld>
            <a:endParaRPr lang="en-US" dirty="0"/>
          </a:p>
        </p:txBody>
      </p:sp>
    </p:spTree>
    <p:extLst>
      <p:ext uri="{BB962C8B-B14F-4D97-AF65-F5344CB8AC3E}">
        <p14:creationId xmlns:p14="http://schemas.microsoft.com/office/powerpoint/2010/main" val="74084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2" y="1237827"/>
            <a:ext cx="13236577" cy="5267960"/>
          </a:xfrm>
        </p:spPr>
        <p:txBody>
          <a:bodyPr anchor="b"/>
          <a:lstStyle>
            <a:lvl1pPr algn="l">
              <a:defRPr sz="8900" b="1"/>
            </a:lvl1pPr>
          </a:lstStyle>
          <a:p>
            <a:r>
              <a:rPr lang="en-US" smtClean="0"/>
              <a:t>Click to edit Master title style</a:t>
            </a:r>
            <a:endParaRPr lang="en-US"/>
          </a:p>
        </p:txBody>
      </p:sp>
      <p:sp>
        <p:nvSpPr>
          <p:cNvPr id="3" name="Content Placeholder 2"/>
          <p:cNvSpPr>
            <a:spLocks noGrp="1"/>
          </p:cNvSpPr>
          <p:nvPr>
            <p:ph idx="1"/>
          </p:nvPr>
        </p:nvSpPr>
        <p:spPr>
          <a:xfrm>
            <a:off x="15730220" y="1237829"/>
            <a:ext cx="22491700" cy="26534112"/>
          </a:xfrm>
        </p:spPr>
        <p:txBody>
          <a:bodyPr/>
          <a:lstStyle>
            <a:lvl1pPr>
              <a:defRPr sz="14300"/>
            </a:lvl1pPr>
            <a:lvl2pPr>
              <a:defRPr sz="12500"/>
            </a:lvl2pPr>
            <a:lvl3pPr>
              <a:defRPr sz="107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2" y="6505789"/>
            <a:ext cx="13236577" cy="21266152"/>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F211C-66A6-4385-BF56-821EB87F04EB}" type="datetimeFigureOut">
              <a:rPr lang="en-US" smtClean="0"/>
              <a:t>7/23/2014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EDE3B-B44D-4C41-8DE6-4D923F59710D}" type="slidenum">
              <a:rPr lang="en-US" smtClean="0"/>
              <a:t>‹#›</a:t>
            </a:fld>
            <a:endParaRPr lang="en-US" dirty="0"/>
          </a:p>
        </p:txBody>
      </p:sp>
    </p:spTree>
    <p:extLst>
      <p:ext uri="{BB962C8B-B14F-4D97-AF65-F5344CB8AC3E}">
        <p14:creationId xmlns:p14="http://schemas.microsoft.com/office/powerpoint/2010/main" val="305080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1762720"/>
            <a:ext cx="24140160" cy="2569212"/>
          </a:xfrm>
        </p:spPr>
        <p:txBody>
          <a:bodyPr anchor="b"/>
          <a:lstStyle>
            <a:lvl1pPr algn="l">
              <a:defRPr sz="8900" b="1"/>
            </a:lvl1pPr>
          </a:lstStyle>
          <a:p>
            <a:r>
              <a:rPr lang="en-US" smtClean="0"/>
              <a:t>Click to edit Master title style</a:t>
            </a:r>
            <a:endParaRPr lang="en-US"/>
          </a:p>
        </p:txBody>
      </p:sp>
      <p:sp>
        <p:nvSpPr>
          <p:cNvPr id="3" name="Picture Placeholder 2"/>
          <p:cNvSpPr>
            <a:spLocks noGrp="1"/>
          </p:cNvSpPr>
          <p:nvPr>
            <p:ph type="pic" idx="1"/>
          </p:nvPr>
        </p:nvSpPr>
        <p:spPr>
          <a:xfrm>
            <a:off x="7886067" y="2777913"/>
            <a:ext cx="24140160" cy="18653760"/>
          </a:xfrm>
        </p:spPr>
        <p:txBody>
          <a:bodyPr/>
          <a:lstStyle>
            <a:lvl1pPr marL="0" indent="0">
              <a:buNone/>
              <a:defRPr sz="14300"/>
            </a:lvl1pPr>
            <a:lvl2pPr marL="2037786" indent="0">
              <a:buNone/>
              <a:defRPr sz="12500"/>
            </a:lvl2pPr>
            <a:lvl3pPr marL="4075572" indent="0">
              <a:buNone/>
              <a:defRPr sz="10700"/>
            </a:lvl3pPr>
            <a:lvl4pPr marL="6113358" indent="0">
              <a:buNone/>
              <a:defRPr sz="8900"/>
            </a:lvl4pPr>
            <a:lvl5pPr marL="8151144" indent="0">
              <a:buNone/>
              <a:defRPr sz="8900"/>
            </a:lvl5pPr>
            <a:lvl6pPr marL="10188931" indent="0">
              <a:buNone/>
              <a:defRPr sz="8900"/>
            </a:lvl6pPr>
            <a:lvl7pPr marL="12226717" indent="0">
              <a:buNone/>
              <a:defRPr sz="8900"/>
            </a:lvl7pPr>
            <a:lvl8pPr marL="14264503" indent="0">
              <a:buNone/>
              <a:defRPr sz="8900"/>
            </a:lvl8pPr>
            <a:lvl9pPr marL="16302289" indent="0">
              <a:buNone/>
              <a:defRPr sz="8900"/>
            </a:lvl9pPr>
          </a:lstStyle>
          <a:p>
            <a:endParaRPr lang="en-US" dirty="0"/>
          </a:p>
        </p:txBody>
      </p:sp>
      <p:sp>
        <p:nvSpPr>
          <p:cNvPr id="4" name="Text Placeholder 3"/>
          <p:cNvSpPr>
            <a:spLocks noGrp="1"/>
          </p:cNvSpPr>
          <p:nvPr>
            <p:ph type="body" sz="half" idx="2"/>
          </p:nvPr>
        </p:nvSpPr>
        <p:spPr>
          <a:xfrm>
            <a:off x="7886067" y="24331932"/>
            <a:ext cx="24140160" cy="3648708"/>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F211C-66A6-4385-BF56-821EB87F04EB}" type="datetimeFigureOut">
              <a:rPr lang="en-US" smtClean="0"/>
              <a:t>7/23/2014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EDE3B-B44D-4C41-8DE6-4D923F59710D}" type="slidenum">
              <a:rPr lang="en-US" smtClean="0"/>
              <a:t>‹#›</a:t>
            </a:fld>
            <a:endParaRPr lang="en-US" dirty="0"/>
          </a:p>
        </p:txBody>
      </p:sp>
    </p:spTree>
    <p:extLst>
      <p:ext uri="{BB962C8B-B14F-4D97-AF65-F5344CB8AC3E}">
        <p14:creationId xmlns:p14="http://schemas.microsoft.com/office/powerpoint/2010/main" val="79141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245026"/>
            <a:ext cx="36210240" cy="5181600"/>
          </a:xfrm>
          <a:prstGeom prst="rect">
            <a:avLst/>
          </a:prstGeom>
        </p:spPr>
        <p:txBody>
          <a:bodyPr vert="horz" lIns="407557" tIns="203779" rIns="407557" bIns="20377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11680" y="7254242"/>
            <a:ext cx="36210240" cy="20517699"/>
          </a:xfrm>
          <a:prstGeom prst="rect">
            <a:avLst/>
          </a:prstGeom>
        </p:spPr>
        <p:txBody>
          <a:bodyPr vert="horz" lIns="407557" tIns="203779" rIns="407557" bIns="2037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28815456"/>
            <a:ext cx="9387840" cy="1655233"/>
          </a:xfrm>
          <a:prstGeom prst="rect">
            <a:avLst/>
          </a:prstGeom>
        </p:spPr>
        <p:txBody>
          <a:bodyPr vert="horz" lIns="407557" tIns="203779" rIns="407557" bIns="203779" rtlCol="0" anchor="ctr"/>
          <a:lstStyle>
            <a:lvl1pPr algn="l">
              <a:defRPr sz="5300">
                <a:solidFill>
                  <a:schemeClr val="tx1">
                    <a:tint val="75000"/>
                  </a:schemeClr>
                </a:solidFill>
              </a:defRPr>
            </a:lvl1pPr>
          </a:lstStyle>
          <a:p>
            <a:fld id="{18DF211C-66A6-4385-BF56-821EB87F04EB}" type="datetimeFigureOut">
              <a:rPr lang="en-US" smtClean="0"/>
              <a:t>7/23/2014</a:t>
            </a:fld>
            <a:endParaRPr lang="en-US" dirty="0"/>
          </a:p>
        </p:txBody>
      </p:sp>
      <p:sp>
        <p:nvSpPr>
          <p:cNvPr id="5" name="Footer Placeholder 4"/>
          <p:cNvSpPr>
            <a:spLocks noGrp="1"/>
          </p:cNvSpPr>
          <p:nvPr>
            <p:ph type="ftr" sz="quarter" idx="3"/>
          </p:nvPr>
        </p:nvSpPr>
        <p:spPr>
          <a:xfrm>
            <a:off x="13746480" y="28815456"/>
            <a:ext cx="12740640" cy="1655233"/>
          </a:xfrm>
          <a:prstGeom prst="rect">
            <a:avLst/>
          </a:prstGeom>
        </p:spPr>
        <p:txBody>
          <a:bodyPr vert="horz" lIns="407557" tIns="203779" rIns="407557" bIns="203779" rtlCol="0" anchor="ctr"/>
          <a:lstStyle>
            <a:lvl1pPr algn="ctr">
              <a:defRPr sz="5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8834080" y="28815456"/>
            <a:ext cx="9387840" cy="1655233"/>
          </a:xfrm>
          <a:prstGeom prst="rect">
            <a:avLst/>
          </a:prstGeom>
        </p:spPr>
        <p:txBody>
          <a:bodyPr vert="horz" lIns="407557" tIns="203779" rIns="407557" bIns="203779" rtlCol="0" anchor="ctr"/>
          <a:lstStyle>
            <a:lvl1pPr algn="r">
              <a:defRPr sz="5300">
                <a:solidFill>
                  <a:schemeClr val="tx1">
                    <a:tint val="75000"/>
                  </a:schemeClr>
                </a:solidFill>
              </a:defRPr>
            </a:lvl1pPr>
          </a:lstStyle>
          <a:p>
            <a:fld id="{A18EDE3B-B44D-4C41-8DE6-4D923F59710D}" type="slidenum">
              <a:rPr lang="en-US" smtClean="0"/>
              <a:t>‹#›</a:t>
            </a:fld>
            <a:endParaRPr lang="en-US" dirty="0"/>
          </a:p>
        </p:txBody>
      </p:sp>
    </p:spTree>
    <p:extLst>
      <p:ext uri="{BB962C8B-B14F-4D97-AF65-F5344CB8AC3E}">
        <p14:creationId xmlns:p14="http://schemas.microsoft.com/office/powerpoint/2010/main" val="1127087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572" rtl="0" eaLnBrk="1" latinLnBrk="0" hangingPunct="1">
        <a:spcBef>
          <a:spcPct val="0"/>
        </a:spcBef>
        <a:buNone/>
        <a:defRPr sz="19600" kern="1200">
          <a:solidFill>
            <a:schemeClr val="tx1"/>
          </a:solidFill>
          <a:latin typeface="+mj-lt"/>
          <a:ea typeface="+mj-ea"/>
          <a:cs typeface="+mj-cs"/>
        </a:defRPr>
      </a:lvl1pPr>
    </p:titleStyle>
    <p:bodyStyle>
      <a:lvl1pPr marL="1528340" indent="-1528340" algn="l" defTabSz="4075572" rtl="0" eaLnBrk="1" latinLnBrk="0" hangingPunct="1">
        <a:spcBef>
          <a:spcPct val="20000"/>
        </a:spcBef>
        <a:buFont typeface="Arial" pitchFamily="34" charset="0"/>
        <a:buChar char="•"/>
        <a:defRPr sz="14300" kern="1200">
          <a:solidFill>
            <a:schemeClr val="tx1"/>
          </a:solidFill>
          <a:latin typeface="+mn-lt"/>
          <a:ea typeface="+mn-ea"/>
          <a:cs typeface="+mn-cs"/>
        </a:defRPr>
      </a:lvl1pPr>
      <a:lvl2pPr marL="3311402" indent="-1273616" algn="l" defTabSz="4075572" rtl="0" eaLnBrk="1" latinLnBrk="0" hangingPunct="1">
        <a:spcBef>
          <a:spcPct val="20000"/>
        </a:spcBef>
        <a:buFont typeface="Arial" pitchFamily="34" charset="0"/>
        <a:buChar char="–"/>
        <a:defRPr sz="12500" kern="1200">
          <a:solidFill>
            <a:schemeClr val="tx1"/>
          </a:solidFill>
          <a:latin typeface="+mn-lt"/>
          <a:ea typeface="+mn-ea"/>
          <a:cs typeface="+mn-cs"/>
        </a:defRPr>
      </a:lvl2pPr>
      <a:lvl3pPr marL="5094465" indent="-1018893" algn="l" defTabSz="4075572" rtl="0" eaLnBrk="1" latinLnBrk="0" hangingPunct="1">
        <a:spcBef>
          <a:spcPct val="20000"/>
        </a:spcBef>
        <a:buFont typeface="Arial" pitchFamily="34" charset="0"/>
        <a:buChar char="•"/>
        <a:defRPr sz="10700" kern="1200">
          <a:solidFill>
            <a:schemeClr val="tx1"/>
          </a:solidFill>
          <a:latin typeface="+mn-lt"/>
          <a:ea typeface="+mn-ea"/>
          <a:cs typeface="+mn-cs"/>
        </a:defRPr>
      </a:lvl3pPr>
      <a:lvl4pPr marL="7132251"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4pPr>
      <a:lvl5pPr marL="9170038"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5pPr>
      <a:lvl6pPr marL="11207824"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6pPr>
      <a:lvl7pPr marL="13245610"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7pPr>
      <a:lvl8pPr marL="15283396"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8pPr>
      <a:lvl9pPr marL="17321182"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9pPr>
    </p:bodyStyle>
    <p:other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tiff"/><Relationship Id="rId13" Type="http://schemas.openxmlformats.org/officeDocument/2006/relationships/diagramColors" Target="../diagrams/colors2.xml"/><Relationship Id="rId18" Type="http://schemas.openxmlformats.org/officeDocument/2006/relationships/image" Target="../media/image6.png"/><Relationship Id="rId26" Type="http://schemas.openxmlformats.org/officeDocument/2006/relationships/image" Target="../media/image12.jpeg"/><Relationship Id="rId3" Type="http://schemas.openxmlformats.org/officeDocument/2006/relationships/diagramData" Target="../diagrams/data1.xml"/><Relationship Id="rId21" Type="http://schemas.openxmlformats.org/officeDocument/2006/relationships/image" Target="../media/image9.jpeg"/><Relationship Id="rId7" Type="http://schemas.microsoft.com/office/2007/relationships/diagramDrawing" Target="../diagrams/drawing1.xml"/><Relationship Id="rId12" Type="http://schemas.openxmlformats.org/officeDocument/2006/relationships/diagramQuickStyle" Target="../diagrams/quickStyle2.xml"/><Relationship Id="rId17" Type="http://schemas.openxmlformats.org/officeDocument/2006/relationships/image" Target="../media/image5.png"/><Relationship Id="rId25" Type="http://schemas.microsoft.com/office/2007/relationships/hdphoto" Target="../media/hdphoto2.wdp"/><Relationship Id="rId2" Type="http://schemas.openxmlformats.org/officeDocument/2006/relationships/notesSlide" Target="../notesSlides/notesSlide1.xml"/><Relationship Id="rId16" Type="http://schemas.openxmlformats.org/officeDocument/2006/relationships/image" Target="../media/image4.png"/><Relationship Id="rId20" Type="http://schemas.openxmlformats.org/officeDocument/2006/relationships/image" Target="../media/image8.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24" Type="http://schemas.openxmlformats.org/officeDocument/2006/relationships/image" Target="../media/image11.jpeg"/><Relationship Id="rId5" Type="http://schemas.openxmlformats.org/officeDocument/2006/relationships/diagramQuickStyle" Target="../diagrams/quickStyle1.xml"/><Relationship Id="rId15" Type="http://schemas.openxmlformats.org/officeDocument/2006/relationships/image" Target="../media/image3.jpeg"/><Relationship Id="rId23" Type="http://schemas.openxmlformats.org/officeDocument/2006/relationships/image" Target="../media/image10.jpeg"/><Relationship Id="rId28" Type="http://schemas.openxmlformats.org/officeDocument/2006/relationships/image" Target="../media/image14.png"/><Relationship Id="rId10" Type="http://schemas.openxmlformats.org/officeDocument/2006/relationships/diagramData" Target="../diagrams/data2.xml"/><Relationship Id="rId19" Type="http://schemas.openxmlformats.org/officeDocument/2006/relationships/image" Target="../media/image7.png"/><Relationship Id="rId31" Type="http://schemas.openxmlformats.org/officeDocument/2006/relationships/chart" Target="../charts/chart2.xml"/><Relationship Id="rId4" Type="http://schemas.openxmlformats.org/officeDocument/2006/relationships/diagramLayout" Target="../diagrams/layout1.xml"/><Relationship Id="rId9" Type="http://schemas.openxmlformats.org/officeDocument/2006/relationships/image" Target="../media/image2.tiff"/><Relationship Id="rId14" Type="http://schemas.microsoft.com/office/2007/relationships/diagramDrawing" Target="../diagrams/drawing2.xml"/><Relationship Id="rId22" Type="http://schemas.microsoft.com/office/2007/relationships/hdphoto" Target="../media/hdphoto1.wdp"/><Relationship Id="rId27" Type="http://schemas.openxmlformats.org/officeDocument/2006/relationships/image" Target="../media/image13.jpeg"/><Relationship Id="rId30"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Diagram 42"/>
          <p:cNvGraphicFramePr/>
          <p:nvPr>
            <p:extLst>
              <p:ext uri="{D42A27DB-BD31-4B8C-83A1-F6EECF244321}">
                <p14:modId xmlns:p14="http://schemas.microsoft.com/office/powerpoint/2010/main" val="1136407002"/>
              </p:ext>
            </p:extLst>
          </p:nvPr>
        </p:nvGraphicFramePr>
        <p:xfrm>
          <a:off x="11994615" y="7467600"/>
          <a:ext cx="7051027" cy="5608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mwest\Desktop\SDSMT\RESEARCH and Proposals\REU - Back to the Future\Summer 2013\Logos\Logos\M Logo High Res - posters.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7643" y="990600"/>
            <a:ext cx="2504757" cy="35570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west\Desktop\SDSMT\RESEARCH and Proposals\REU - Back to the Future\Summer 2013\Logos\Logos\nsf1 color.t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75470" y="1066800"/>
            <a:ext cx="3148530" cy="31651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3640733" y="27736800"/>
            <a:ext cx="13911272" cy="2739211"/>
          </a:xfrm>
          <a:prstGeom prst="rect">
            <a:avLst/>
          </a:prstGeom>
        </p:spPr>
        <p:txBody>
          <a:bodyPr wrap="square">
            <a:spAutoFit/>
          </a:bodyPr>
          <a:lstStyle/>
          <a:p>
            <a:r>
              <a:rPr lang="en-US" sz="3200" b="1" dirty="0" smtClean="0">
                <a:latin typeface="Calibri" pitchFamily="34" charset="0"/>
              </a:rPr>
              <a:t>Acknowledgements: </a:t>
            </a:r>
          </a:p>
          <a:p>
            <a:r>
              <a:rPr lang="en-US" sz="2800" dirty="0" smtClean="0">
                <a:latin typeface="Calibri" pitchFamily="34" charset="0"/>
              </a:rPr>
              <a:t>This work was made possible by the National Science Foundation REU Back to the Future Site. A special thank you to Dr. Grant Crawford and Dr. Michael West for all of their guidance throughout this research, and Dr. Alfred Boysen for his help  in putting all of  my research together. Also, a special thank you to Matthew Little for his help with cell culturing and in vitro testing.</a:t>
            </a:r>
            <a:endParaRPr lang="en-US" sz="2800" dirty="0">
              <a:latin typeface="Calibri" pitchFamily="34" charset="0"/>
            </a:endParaRPr>
          </a:p>
        </p:txBody>
      </p:sp>
      <p:sp>
        <p:nvSpPr>
          <p:cNvPr id="3" name="TextBox 2"/>
          <p:cNvSpPr txBox="1"/>
          <p:nvPr/>
        </p:nvSpPr>
        <p:spPr>
          <a:xfrm>
            <a:off x="1105425" y="12198727"/>
            <a:ext cx="9369813" cy="4031873"/>
          </a:xfrm>
          <a:prstGeom prst="rect">
            <a:avLst/>
          </a:prstGeom>
          <a:noFill/>
        </p:spPr>
        <p:txBody>
          <a:bodyPr wrap="square" rtlCol="0">
            <a:spAutoFit/>
          </a:bodyPr>
          <a:lstStyle/>
          <a:p>
            <a:pPr>
              <a:buFont typeface="Arial" pitchFamily="34" charset="0"/>
              <a:buChar char="•"/>
            </a:pPr>
            <a:r>
              <a:rPr lang="en-US" sz="3200" dirty="0"/>
              <a:t>Developed by Ames </a:t>
            </a:r>
            <a:r>
              <a:rPr lang="en-US" sz="3200" dirty="0" smtClean="0"/>
              <a:t>National Laboratory</a:t>
            </a:r>
            <a:endParaRPr lang="en-US" sz="3200" dirty="0"/>
          </a:p>
          <a:p>
            <a:pPr>
              <a:buFont typeface="Arial" pitchFamily="34" charset="0"/>
              <a:buChar char="•"/>
            </a:pPr>
            <a:r>
              <a:rPr lang="en-US" sz="3200" dirty="0" smtClean="0"/>
              <a:t>Very low </a:t>
            </a:r>
            <a:r>
              <a:rPr lang="en-US" sz="3200" dirty="0"/>
              <a:t>c</a:t>
            </a:r>
            <a:r>
              <a:rPr lang="en-US" sz="3200" dirty="0" smtClean="0"/>
              <a:t>oefficient </a:t>
            </a:r>
            <a:r>
              <a:rPr lang="en-US" sz="3200" dirty="0"/>
              <a:t>of </a:t>
            </a:r>
            <a:r>
              <a:rPr lang="en-US" sz="3200" dirty="0" smtClean="0"/>
              <a:t>friction~0.02</a:t>
            </a:r>
            <a:endParaRPr lang="en-US" sz="3200" dirty="0"/>
          </a:p>
          <a:p>
            <a:pPr>
              <a:buFont typeface="Arial" pitchFamily="34" charset="0"/>
              <a:buChar char="•"/>
            </a:pPr>
            <a:r>
              <a:rPr lang="en-US" sz="3200" dirty="0" smtClean="0"/>
              <a:t>Extremely high hardness 32-35 GPa </a:t>
            </a:r>
            <a:r>
              <a:rPr lang="en-US" sz="3200" dirty="0"/>
              <a:t>hardness, </a:t>
            </a:r>
            <a:r>
              <a:rPr lang="en-US" sz="3200" dirty="0" smtClean="0"/>
              <a:t>35-46 GPa when combined </a:t>
            </a:r>
            <a:r>
              <a:rPr lang="en-US" sz="3200" dirty="0"/>
              <a:t>with TiB</a:t>
            </a:r>
            <a:r>
              <a:rPr lang="en-US" sz="3200" baseline="-25000" dirty="0"/>
              <a:t>2</a:t>
            </a:r>
            <a:r>
              <a:rPr lang="en-US" sz="3200" dirty="0"/>
              <a:t>  </a:t>
            </a:r>
            <a:endParaRPr lang="en-US" sz="3200" baseline="-25000" dirty="0"/>
          </a:p>
          <a:p>
            <a:pPr>
              <a:buFont typeface="Arial" pitchFamily="34" charset="0"/>
              <a:buChar char="•"/>
            </a:pPr>
            <a:r>
              <a:rPr lang="en-US" sz="3200" dirty="0"/>
              <a:t>3</a:t>
            </a:r>
            <a:r>
              <a:rPr lang="en-US" sz="3200" baseline="30000" dirty="0"/>
              <a:t>rd</a:t>
            </a:r>
            <a:r>
              <a:rPr lang="en-US" sz="3200" dirty="0"/>
              <a:t> strongest material </a:t>
            </a:r>
            <a:r>
              <a:rPr lang="en-US" sz="3200" dirty="0" smtClean="0"/>
              <a:t>behind</a:t>
            </a:r>
            <a:r>
              <a:rPr lang="en-US" sz="3200" dirty="0"/>
              <a:t> </a:t>
            </a:r>
            <a:r>
              <a:rPr lang="en-US" sz="3200" dirty="0" smtClean="0"/>
              <a:t>industrial </a:t>
            </a:r>
            <a:r>
              <a:rPr lang="en-US" sz="3200" dirty="0"/>
              <a:t>diamonds &amp; c</a:t>
            </a:r>
            <a:r>
              <a:rPr lang="en-US" sz="3200" dirty="0" smtClean="0"/>
              <a:t>ubic boron </a:t>
            </a:r>
            <a:r>
              <a:rPr lang="en-US" sz="3200" dirty="0"/>
              <a:t>n</a:t>
            </a:r>
            <a:r>
              <a:rPr lang="en-US" sz="3200" dirty="0" smtClean="0"/>
              <a:t>itride </a:t>
            </a:r>
            <a:r>
              <a:rPr lang="en-US" sz="3200" dirty="0"/>
              <a:t>(BN)</a:t>
            </a:r>
          </a:p>
          <a:p>
            <a:pPr>
              <a:buFont typeface="Arial" pitchFamily="34" charset="0"/>
              <a:buChar char="•"/>
            </a:pPr>
            <a:r>
              <a:rPr lang="en-US" sz="3200" dirty="0"/>
              <a:t>Density lower than Steel </a:t>
            </a:r>
          </a:p>
          <a:p>
            <a:pPr>
              <a:buFont typeface="Arial" pitchFamily="34" charset="0"/>
              <a:buChar char="•"/>
            </a:pPr>
            <a:r>
              <a:rPr lang="en-US" sz="3200" dirty="0"/>
              <a:t>Cheap to manufacture</a:t>
            </a:r>
          </a:p>
        </p:txBody>
      </p:sp>
      <p:sp>
        <p:nvSpPr>
          <p:cNvPr id="17" name="Rectangle 16"/>
          <p:cNvSpPr/>
          <p:nvPr/>
        </p:nvSpPr>
        <p:spPr>
          <a:xfrm>
            <a:off x="584324" y="11334417"/>
            <a:ext cx="10237904" cy="14343950"/>
          </a:xfrm>
          <a:prstGeom prst="rect">
            <a:avLst/>
          </a:prstGeom>
          <a:noFill/>
          <a:ln w="1270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28189" y="4623852"/>
            <a:ext cx="40233600" cy="45719"/>
          </a:xfrm>
          <a:prstGeom prst="rect">
            <a:avLst/>
          </a:prstGeom>
          <a:solidFill>
            <a:schemeClr val="tx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1309372" y="5258753"/>
            <a:ext cx="16351975" cy="2677656"/>
          </a:xfrm>
          <a:prstGeom prst="rect">
            <a:avLst/>
          </a:prstGeom>
        </p:spPr>
        <p:txBody>
          <a:bodyPr wrap="square">
            <a:spAutoFit/>
          </a:bodyPr>
          <a:lstStyle/>
          <a:p>
            <a:r>
              <a:rPr lang="en-US" sz="4000" b="1" dirty="0" smtClean="0"/>
              <a:t>Experimental Overview</a:t>
            </a:r>
          </a:p>
          <a:p>
            <a:pPr marL="514350" indent="-514350">
              <a:buFont typeface="+mj-lt"/>
              <a:buAutoNum type="arabicParenR"/>
            </a:pPr>
            <a:r>
              <a:rPr lang="en-US" sz="3200" dirty="0" smtClean="0"/>
              <a:t>Contact angle measurement</a:t>
            </a:r>
            <a:endParaRPr lang="en-US" sz="3200" dirty="0"/>
          </a:p>
          <a:p>
            <a:pPr marL="514350" indent="-514350">
              <a:buFont typeface="+mj-lt"/>
              <a:buAutoNum type="arabicParenR"/>
            </a:pPr>
            <a:r>
              <a:rPr lang="en-US" sz="3200" dirty="0" smtClean="0"/>
              <a:t>Cell culture -Mice </a:t>
            </a:r>
            <a:r>
              <a:rPr lang="en-US" sz="3200" dirty="0"/>
              <a:t>osteoblasts (bone cells)</a:t>
            </a:r>
          </a:p>
          <a:p>
            <a:pPr marL="514350" indent="-514350">
              <a:buFont typeface="+mj-lt"/>
              <a:buAutoNum type="arabicParenR"/>
            </a:pPr>
            <a:r>
              <a:rPr lang="en-US" sz="3200" dirty="0" smtClean="0"/>
              <a:t>Microscope Evaluation (Optical microscopy)</a:t>
            </a:r>
            <a:endParaRPr lang="en-US" sz="3200" dirty="0"/>
          </a:p>
          <a:p>
            <a:pPr marL="514350" indent="-514350">
              <a:buFont typeface="+mj-lt"/>
              <a:buAutoNum type="arabicParenR"/>
            </a:pPr>
            <a:r>
              <a:rPr lang="en-US" sz="3200" dirty="0"/>
              <a:t>Conduct MTT &amp; Hoechst test</a:t>
            </a:r>
          </a:p>
        </p:txBody>
      </p:sp>
      <p:sp>
        <p:nvSpPr>
          <p:cNvPr id="28" name="Rectangle 27"/>
          <p:cNvSpPr/>
          <p:nvPr/>
        </p:nvSpPr>
        <p:spPr>
          <a:xfrm>
            <a:off x="11596206" y="27721560"/>
            <a:ext cx="10516485" cy="2834640"/>
          </a:xfrm>
          <a:prstGeom prst="rect">
            <a:avLst/>
          </a:prstGeom>
          <a:noFill/>
          <a:ln w="1270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11540061" y="24431128"/>
            <a:ext cx="8031737" cy="2062103"/>
          </a:xfrm>
          <a:prstGeom prst="rect">
            <a:avLst/>
          </a:prstGeom>
          <a:noFill/>
        </p:spPr>
        <p:txBody>
          <a:bodyPr wrap="square" rtlCol="0">
            <a:spAutoFit/>
          </a:bodyPr>
          <a:lstStyle/>
          <a:p>
            <a:r>
              <a:rPr lang="en-US" sz="3200" b="1" dirty="0" smtClean="0"/>
              <a:t>Figures 5 and 6 </a:t>
            </a:r>
            <a:r>
              <a:rPr lang="en-US" sz="3200" dirty="0" smtClean="0"/>
              <a:t>show absorbance readings taken from the 1</a:t>
            </a:r>
            <a:r>
              <a:rPr lang="en-US" sz="3200" baseline="30000" dirty="0" smtClean="0"/>
              <a:t>st</a:t>
            </a:r>
            <a:r>
              <a:rPr lang="en-US" sz="3200" dirty="0" smtClean="0"/>
              <a:t> of the MTT tests. Generally, an absorbance over 0.3 is accepted as biocompatible</a:t>
            </a:r>
            <a:r>
              <a:rPr lang="en-US" sz="3200" dirty="0" smtClean="0"/>
              <a:t>. Tests were ran with triplicates.</a:t>
            </a:r>
            <a:endParaRPr lang="en-US" sz="3200" dirty="0"/>
          </a:p>
        </p:txBody>
      </p:sp>
      <p:graphicFrame>
        <p:nvGraphicFramePr>
          <p:cNvPr id="41" name="Diagram 40"/>
          <p:cNvGraphicFramePr/>
          <p:nvPr>
            <p:extLst>
              <p:ext uri="{D42A27DB-BD31-4B8C-83A1-F6EECF244321}">
                <p14:modId xmlns:p14="http://schemas.microsoft.com/office/powerpoint/2010/main" val="2276738987"/>
              </p:ext>
            </p:extLst>
          </p:nvPr>
        </p:nvGraphicFramePr>
        <p:xfrm>
          <a:off x="19924698" y="5883035"/>
          <a:ext cx="8812667" cy="551851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4" name="TextBox 43"/>
          <p:cNvSpPr txBox="1"/>
          <p:nvPr/>
        </p:nvSpPr>
        <p:spPr>
          <a:xfrm>
            <a:off x="14591081" y="8876861"/>
            <a:ext cx="1828799"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Direct    contact test</a:t>
            </a:r>
          </a:p>
          <a:p>
            <a:pPr marL="342900" indent="-342900">
              <a:buFont typeface="Arial" panose="020B0604020202020204" pitchFamily="34" charset="0"/>
              <a:buChar char="•"/>
            </a:pPr>
            <a:r>
              <a:rPr lang="en-US" sz="2400" dirty="0"/>
              <a:t>Cell culturing</a:t>
            </a:r>
          </a:p>
          <a:p>
            <a:pPr marL="342900" indent="-342900">
              <a:buFont typeface="Arial" panose="020B0604020202020204" pitchFamily="34" charset="0"/>
              <a:buChar char="•"/>
            </a:pPr>
            <a:r>
              <a:rPr lang="en-US" sz="2400" dirty="0"/>
              <a:t>Nationally  </a:t>
            </a:r>
            <a:r>
              <a:rPr lang="en-US" sz="2400" dirty="0" smtClean="0"/>
              <a:t>accepted </a:t>
            </a:r>
            <a:endParaRPr lang="en-US" sz="2400" dirty="0"/>
          </a:p>
        </p:txBody>
      </p:sp>
      <p:sp>
        <p:nvSpPr>
          <p:cNvPr id="46" name="TextBox 45"/>
          <p:cNvSpPr txBox="1"/>
          <p:nvPr/>
        </p:nvSpPr>
        <p:spPr>
          <a:xfrm>
            <a:off x="11224196" y="12452628"/>
            <a:ext cx="16695205" cy="584775"/>
          </a:xfrm>
          <a:prstGeom prst="rect">
            <a:avLst/>
          </a:prstGeom>
          <a:noFill/>
        </p:spPr>
        <p:txBody>
          <a:bodyPr wrap="square" rtlCol="0">
            <a:spAutoFit/>
          </a:bodyPr>
          <a:lstStyle/>
          <a:p>
            <a:r>
              <a:rPr lang="en-US" sz="3200" b="1" dirty="0" smtClean="0"/>
              <a:t>Figure 2: </a:t>
            </a:r>
            <a:r>
              <a:rPr lang="en-US" sz="3200" dirty="0" smtClean="0"/>
              <a:t>Venn diagram of Hoechst vs. MTT testing</a:t>
            </a:r>
            <a:endParaRPr lang="en-US" sz="3200" dirty="0"/>
          </a:p>
        </p:txBody>
      </p:sp>
      <p:sp>
        <p:nvSpPr>
          <p:cNvPr id="47" name="Rectangle 46"/>
          <p:cNvSpPr/>
          <p:nvPr/>
        </p:nvSpPr>
        <p:spPr>
          <a:xfrm>
            <a:off x="11826229" y="28041600"/>
            <a:ext cx="8061970" cy="3046988"/>
          </a:xfrm>
          <a:prstGeom prst="rect">
            <a:avLst/>
          </a:prstGeom>
        </p:spPr>
        <p:txBody>
          <a:bodyPr wrap="square">
            <a:spAutoFit/>
          </a:bodyPr>
          <a:lstStyle/>
          <a:p>
            <a:pPr marL="342900" indent="-342900">
              <a:buFont typeface="Arial" pitchFamily="34" charset="0"/>
              <a:buChar char="•"/>
            </a:pPr>
            <a:r>
              <a:rPr lang="en-US" sz="3200" dirty="0" smtClean="0"/>
              <a:t>Tests on different cell types, i.e. tissue cells or human osteoblasts</a:t>
            </a:r>
            <a:endParaRPr lang="en-US" sz="3200" dirty="0"/>
          </a:p>
          <a:p>
            <a:pPr marL="342900" indent="-342900">
              <a:buFont typeface="Arial" pitchFamily="34" charset="0"/>
              <a:buChar char="•"/>
            </a:pPr>
            <a:r>
              <a:rPr lang="en-US" sz="3200" dirty="0" smtClean="0"/>
              <a:t>BAM coating of different implant types</a:t>
            </a:r>
            <a:endParaRPr lang="en-US" sz="3200" dirty="0"/>
          </a:p>
          <a:p>
            <a:pPr marL="342900" indent="-342900">
              <a:buFont typeface="Arial" pitchFamily="34" charset="0"/>
              <a:buChar char="•"/>
            </a:pPr>
            <a:r>
              <a:rPr lang="en-US" sz="3200" dirty="0" smtClean="0"/>
              <a:t>Wear analysis of BAM coatings</a:t>
            </a:r>
          </a:p>
          <a:p>
            <a:pPr marL="342900" indent="-342900">
              <a:buFont typeface="Arial" pitchFamily="34" charset="0"/>
              <a:buChar char="•"/>
            </a:pPr>
            <a:r>
              <a:rPr lang="en-US" sz="3200" dirty="0" smtClean="0"/>
              <a:t>Long term MTT testing (30-60 days)</a:t>
            </a:r>
            <a:br>
              <a:rPr lang="en-US" sz="3200" dirty="0" smtClean="0"/>
            </a:br>
            <a:endParaRPr lang="en-US" sz="3200" dirty="0"/>
          </a:p>
        </p:txBody>
      </p:sp>
      <p:sp>
        <p:nvSpPr>
          <p:cNvPr id="55" name="Rectangle 54"/>
          <p:cNvSpPr/>
          <p:nvPr/>
        </p:nvSpPr>
        <p:spPr>
          <a:xfrm>
            <a:off x="659326" y="26303095"/>
            <a:ext cx="9992958" cy="3380303"/>
          </a:xfrm>
          <a:prstGeom prst="rect">
            <a:avLst/>
          </a:prstGeom>
          <a:noFill/>
          <a:ln w="1270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2855502" y="25880154"/>
            <a:ext cx="5450309" cy="830997"/>
          </a:xfrm>
          <a:prstGeom prst="rect">
            <a:avLst/>
          </a:prstGeom>
          <a:solidFill>
            <a:schemeClr val="accent5"/>
          </a:solidFill>
        </p:spPr>
        <p:txBody>
          <a:bodyPr wrap="square" rtlCol="0">
            <a:spAutoFit/>
          </a:bodyPr>
          <a:lstStyle/>
          <a:p>
            <a:pPr algn="ctr"/>
            <a:r>
              <a:rPr lang="en-US" sz="4800" b="1" dirty="0" smtClean="0">
                <a:solidFill>
                  <a:schemeClr val="bg1"/>
                </a:solidFill>
              </a:rPr>
              <a:t>Conclusion</a:t>
            </a:r>
            <a:endParaRPr lang="en-US" sz="4800" b="1" dirty="0">
              <a:solidFill>
                <a:schemeClr val="bg1"/>
              </a:solidFill>
            </a:endParaRPr>
          </a:p>
        </p:txBody>
      </p:sp>
      <p:sp>
        <p:nvSpPr>
          <p:cNvPr id="57" name="Rectangle 56"/>
          <p:cNvSpPr/>
          <p:nvPr/>
        </p:nvSpPr>
        <p:spPr>
          <a:xfrm>
            <a:off x="779041" y="26715973"/>
            <a:ext cx="9603233" cy="2554545"/>
          </a:xfrm>
          <a:prstGeom prst="rect">
            <a:avLst/>
          </a:prstGeom>
        </p:spPr>
        <p:txBody>
          <a:bodyPr wrap="square">
            <a:spAutoFit/>
          </a:bodyPr>
          <a:lstStyle/>
          <a:p>
            <a:pPr algn="ctr"/>
            <a:r>
              <a:rPr lang="en-US" sz="3200" dirty="0" smtClean="0"/>
              <a:t>Both the Hoechst and the MTT tests showed cells living on and around both of the BAM samples. This leads us to believe that BAM does not exhibit a cytotoxic response and may be a suitable candidate for medical implant coating applications.</a:t>
            </a:r>
            <a:endParaRPr lang="en-US" sz="3200" dirty="0"/>
          </a:p>
        </p:txBody>
      </p:sp>
      <p:sp>
        <p:nvSpPr>
          <p:cNvPr id="58" name="Rectangle 57"/>
          <p:cNvSpPr/>
          <p:nvPr/>
        </p:nvSpPr>
        <p:spPr>
          <a:xfrm>
            <a:off x="3988152" y="685023"/>
            <a:ext cx="31873093" cy="2954655"/>
          </a:xfrm>
          <a:prstGeom prst="rect">
            <a:avLst/>
          </a:prstGeom>
        </p:spPr>
        <p:txBody>
          <a:bodyPr wrap="square">
            <a:spAutoFit/>
          </a:bodyPr>
          <a:lstStyle/>
          <a:p>
            <a:pPr algn="ctr"/>
            <a:r>
              <a:rPr lang="en-US" sz="7200" b="1" dirty="0"/>
              <a:t>Cytotoxicity Testing of Solid BAM &amp; BAM+TiB</a:t>
            </a:r>
            <a:r>
              <a:rPr lang="en-US" sz="7200" b="1" baseline="-25000" dirty="0"/>
              <a:t>2</a:t>
            </a:r>
            <a:r>
              <a:rPr lang="en-US" sz="7200" b="1" dirty="0"/>
              <a:t> For Load Bearing </a:t>
            </a:r>
            <a:r>
              <a:rPr lang="en-US" sz="7200" b="1" dirty="0" smtClean="0"/>
              <a:t>Implants</a:t>
            </a:r>
            <a:br>
              <a:rPr lang="en-US" sz="7200" b="1" dirty="0" smtClean="0"/>
            </a:br>
            <a:r>
              <a:rPr lang="en-US" sz="6000" b="1" dirty="0" smtClean="0"/>
              <a:t>Jordyn Surber, University of Wyoming</a:t>
            </a:r>
          </a:p>
          <a:p>
            <a:pPr algn="ctr"/>
            <a:r>
              <a:rPr lang="en-US" sz="5400" dirty="0" smtClean="0"/>
              <a:t>Faculty Advisors: Dr</a:t>
            </a:r>
            <a:r>
              <a:rPr lang="en-US" sz="5400" dirty="0"/>
              <a:t>. Grant Crawford</a:t>
            </a:r>
            <a:r>
              <a:rPr lang="en-US" sz="5400" dirty="0" smtClean="0"/>
              <a:t>; Dr. M. West  Dr</a:t>
            </a:r>
            <a:r>
              <a:rPr lang="en-US" sz="5400" dirty="0"/>
              <a:t>. </a:t>
            </a:r>
            <a:r>
              <a:rPr lang="en-US" sz="5400" dirty="0" smtClean="0"/>
              <a:t>A. Boysen</a:t>
            </a:r>
            <a:endParaRPr lang="en-US" sz="7200" b="1" dirty="0" smtClean="0"/>
          </a:p>
        </p:txBody>
      </p:sp>
      <p:sp>
        <p:nvSpPr>
          <p:cNvPr id="12" name="TextBox 11"/>
          <p:cNvSpPr txBox="1"/>
          <p:nvPr/>
        </p:nvSpPr>
        <p:spPr>
          <a:xfrm>
            <a:off x="2061536" y="6083749"/>
            <a:ext cx="6982041" cy="830997"/>
          </a:xfrm>
          <a:prstGeom prst="rect">
            <a:avLst/>
          </a:prstGeom>
          <a:solidFill>
            <a:schemeClr val="accent5"/>
          </a:solidFill>
        </p:spPr>
        <p:txBody>
          <a:bodyPr wrap="square" rtlCol="0">
            <a:spAutoFit/>
          </a:bodyPr>
          <a:lstStyle/>
          <a:p>
            <a:pPr algn="ctr"/>
            <a:r>
              <a:rPr lang="en-US" sz="4800" b="1" dirty="0" smtClean="0">
                <a:solidFill>
                  <a:schemeClr val="bg1"/>
                </a:solidFill>
              </a:rPr>
              <a:t>Introduction to BAM</a:t>
            </a:r>
            <a:endParaRPr lang="en-US" sz="4800" b="1" dirty="0">
              <a:solidFill>
                <a:schemeClr val="bg1"/>
              </a:solidFill>
            </a:endParaRPr>
          </a:p>
        </p:txBody>
      </p:sp>
      <p:sp>
        <p:nvSpPr>
          <p:cNvPr id="59" name="Rectangle 58"/>
          <p:cNvSpPr/>
          <p:nvPr/>
        </p:nvSpPr>
        <p:spPr>
          <a:xfrm>
            <a:off x="11151452" y="5187570"/>
            <a:ext cx="28243947" cy="22320630"/>
          </a:xfrm>
          <a:prstGeom prst="rect">
            <a:avLst/>
          </a:prstGeom>
          <a:noFill/>
          <a:ln w="1270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21031200" y="4843254"/>
            <a:ext cx="8153400" cy="830997"/>
          </a:xfrm>
          <a:prstGeom prst="rect">
            <a:avLst/>
          </a:prstGeom>
          <a:solidFill>
            <a:schemeClr val="accent5"/>
          </a:solidFill>
        </p:spPr>
        <p:txBody>
          <a:bodyPr wrap="square" rtlCol="0">
            <a:spAutoFit/>
          </a:bodyPr>
          <a:lstStyle/>
          <a:p>
            <a:pPr algn="ctr"/>
            <a:r>
              <a:rPr lang="en-US" sz="4800" b="1" dirty="0" smtClean="0">
                <a:solidFill>
                  <a:schemeClr val="bg1"/>
                </a:solidFill>
              </a:rPr>
              <a:t>Procedure &amp; Results</a:t>
            </a:r>
            <a:endParaRPr lang="en-US" sz="4800" b="1" dirty="0">
              <a:solidFill>
                <a:schemeClr val="bg1"/>
              </a:solidFill>
            </a:endParaRPr>
          </a:p>
        </p:txBody>
      </p:sp>
      <p:sp>
        <p:nvSpPr>
          <p:cNvPr id="60" name="Rectangle 59"/>
          <p:cNvSpPr/>
          <p:nvPr/>
        </p:nvSpPr>
        <p:spPr>
          <a:xfrm>
            <a:off x="11346274" y="13621578"/>
            <a:ext cx="8578827" cy="13349685"/>
          </a:xfrm>
          <a:prstGeom prst="rect">
            <a:avLst/>
          </a:prstGeom>
          <a:noFill/>
          <a:ln w="1270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20439676" y="12745015"/>
            <a:ext cx="18306933" cy="9124385"/>
          </a:xfrm>
          <a:prstGeom prst="rect">
            <a:avLst/>
          </a:prstGeom>
          <a:noFill/>
          <a:ln w="1270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20198093" y="22402800"/>
            <a:ext cx="18892505" cy="4875260"/>
          </a:xfrm>
          <a:prstGeom prst="rect">
            <a:avLst/>
          </a:prstGeom>
          <a:noFill/>
          <a:ln w="1270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2725400" y="8254425"/>
            <a:ext cx="5560162" cy="584775"/>
          </a:xfrm>
          <a:prstGeom prst="rect">
            <a:avLst/>
          </a:prstGeom>
          <a:noFill/>
        </p:spPr>
        <p:txBody>
          <a:bodyPr wrap="square" rtlCol="0">
            <a:spAutoFit/>
          </a:bodyPr>
          <a:lstStyle/>
          <a:p>
            <a:r>
              <a:rPr lang="en-US" sz="3200" b="1" dirty="0" smtClean="0"/>
              <a:t>Hoechst                            MTT</a:t>
            </a:r>
            <a:endParaRPr lang="en-US" sz="3200" b="1" dirty="0"/>
          </a:p>
        </p:txBody>
      </p:sp>
      <p:sp>
        <p:nvSpPr>
          <p:cNvPr id="63" name="TextBox 62"/>
          <p:cNvSpPr txBox="1"/>
          <p:nvPr/>
        </p:nvSpPr>
        <p:spPr>
          <a:xfrm>
            <a:off x="12142658" y="13037403"/>
            <a:ext cx="6754942" cy="830997"/>
          </a:xfrm>
          <a:prstGeom prst="rect">
            <a:avLst/>
          </a:prstGeom>
          <a:solidFill>
            <a:schemeClr val="accent5"/>
          </a:solidFill>
        </p:spPr>
        <p:txBody>
          <a:bodyPr wrap="square" rtlCol="0">
            <a:spAutoFit/>
          </a:bodyPr>
          <a:lstStyle/>
          <a:p>
            <a:pPr algn="ctr"/>
            <a:r>
              <a:rPr lang="en-US" sz="4800" b="1" dirty="0" smtClean="0">
                <a:solidFill>
                  <a:schemeClr val="bg1"/>
                </a:solidFill>
              </a:rPr>
              <a:t>MTT Absorbance Test</a:t>
            </a:r>
            <a:endParaRPr lang="en-US" sz="4800" b="1" dirty="0">
              <a:solidFill>
                <a:schemeClr val="bg1"/>
              </a:solidFill>
            </a:endParaRPr>
          </a:p>
        </p:txBody>
      </p:sp>
      <p:sp>
        <p:nvSpPr>
          <p:cNvPr id="65" name="TextBox 64"/>
          <p:cNvSpPr txBox="1"/>
          <p:nvPr/>
        </p:nvSpPr>
        <p:spPr>
          <a:xfrm>
            <a:off x="27155919" y="12206406"/>
            <a:ext cx="5092791" cy="830997"/>
          </a:xfrm>
          <a:prstGeom prst="rect">
            <a:avLst/>
          </a:prstGeom>
          <a:solidFill>
            <a:schemeClr val="accent5"/>
          </a:solidFill>
        </p:spPr>
        <p:txBody>
          <a:bodyPr wrap="square" rtlCol="0">
            <a:spAutoFit/>
          </a:bodyPr>
          <a:lstStyle/>
          <a:p>
            <a:pPr algn="ctr"/>
            <a:r>
              <a:rPr lang="en-US" sz="4800" b="1" dirty="0" smtClean="0">
                <a:solidFill>
                  <a:schemeClr val="bg1"/>
                </a:solidFill>
              </a:rPr>
              <a:t>Optical Microscopy</a:t>
            </a:r>
            <a:endParaRPr lang="en-US" sz="4800" b="1" dirty="0">
              <a:solidFill>
                <a:schemeClr val="bg1"/>
              </a:solidFill>
            </a:endParaRPr>
          </a:p>
        </p:txBody>
      </p:sp>
      <p:sp>
        <p:nvSpPr>
          <p:cNvPr id="68" name="TextBox 67"/>
          <p:cNvSpPr txBox="1"/>
          <p:nvPr/>
        </p:nvSpPr>
        <p:spPr>
          <a:xfrm>
            <a:off x="31413738" y="13398356"/>
            <a:ext cx="6635997" cy="8463855"/>
          </a:xfrm>
          <a:prstGeom prst="rect">
            <a:avLst/>
          </a:prstGeom>
          <a:noFill/>
        </p:spPr>
        <p:txBody>
          <a:bodyPr wrap="square" rtlCol="0">
            <a:spAutoFit/>
          </a:bodyPr>
          <a:lstStyle/>
          <a:p>
            <a:r>
              <a:rPr lang="en-US" sz="3200" b="1" dirty="0" smtClean="0"/>
              <a:t>Figure 7a: </a:t>
            </a:r>
            <a:r>
              <a:rPr lang="en-US" sz="3200" dirty="0" smtClean="0"/>
              <a:t>BAM+TiB</a:t>
            </a:r>
            <a:r>
              <a:rPr lang="en-US" sz="3200" baseline="-25000" dirty="0" smtClean="0"/>
              <a:t>2 </a:t>
            </a:r>
            <a:r>
              <a:rPr lang="en-US" sz="3200" dirty="0" smtClean="0"/>
              <a:t/>
            </a:r>
            <a:br>
              <a:rPr lang="en-US" sz="3200" dirty="0" smtClean="0"/>
            </a:br>
            <a:r>
              <a:rPr lang="en-US" sz="3200" b="1" dirty="0" smtClean="0"/>
              <a:t>Figure 7b:  </a:t>
            </a:r>
            <a:r>
              <a:rPr lang="en-US" sz="3200" dirty="0" smtClean="0"/>
              <a:t>BAM</a:t>
            </a:r>
            <a:endParaRPr lang="en-US" sz="3200" baseline="-25000" dirty="0" smtClean="0"/>
          </a:p>
          <a:p>
            <a:r>
              <a:rPr lang="en-US" sz="3200" b="1" dirty="0" smtClean="0"/>
              <a:t>Figure 7c: </a:t>
            </a:r>
            <a:r>
              <a:rPr lang="en-US" sz="3200" dirty="0" smtClean="0"/>
              <a:t>Alumina </a:t>
            </a:r>
            <a:br>
              <a:rPr lang="en-US" sz="3200" dirty="0" smtClean="0"/>
            </a:br>
            <a:r>
              <a:rPr lang="en-US" sz="3200" b="1" dirty="0" smtClean="0"/>
              <a:t>Figure 7d: </a:t>
            </a:r>
            <a:r>
              <a:rPr lang="en-US" sz="3200" dirty="0" smtClean="0"/>
              <a:t>SDS</a:t>
            </a:r>
          </a:p>
          <a:p>
            <a:endParaRPr lang="en-US" sz="3200" dirty="0"/>
          </a:p>
          <a:p>
            <a:pPr marL="457200" indent="-457200">
              <a:buFont typeface="Arial" panose="020B0604020202020204" pitchFamily="34" charset="0"/>
              <a:buChar char="•"/>
            </a:pPr>
            <a:r>
              <a:rPr lang="en-US" sz="3200" dirty="0" smtClean="0"/>
              <a:t>Cells in BAM+TiB2, BAM, and Alumina wells were alive and healthy throughout the well, including areas in close proximity to the solid samples. No signs of cytotoxic response are present.</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The positive control solution killed nearly all of the cells, showing an obvious cytotoxic response to the SDS powder.</a:t>
            </a:r>
          </a:p>
          <a:p>
            <a:endParaRPr lang="en-US" sz="3200" dirty="0" smtClean="0"/>
          </a:p>
        </p:txBody>
      </p:sp>
      <p:pic>
        <p:nvPicPr>
          <p:cNvPr id="1028" name="Picture 4" descr="C:\Users\0362646\AppData\Local\Microsoft\Windows\Temporary Internet Files\Content.IE5\56MLTA35\photo.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33415"/>
          <a:stretch/>
        </p:blipFill>
        <p:spPr bwMode="auto">
          <a:xfrm>
            <a:off x="29413200" y="6310992"/>
            <a:ext cx="8459420" cy="423881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33400" y="5419859"/>
            <a:ext cx="10162902" cy="5129947"/>
          </a:xfrm>
          <a:prstGeom prst="rect">
            <a:avLst/>
          </a:prstGeom>
          <a:solidFill>
            <a:schemeClr val="bg1"/>
          </a:solidFill>
          <a:ln w="1270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84324" y="5838885"/>
            <a:ext cx="9931276" cy="4524315"/>
          </a:xfrm>
          <a:prstGeom prst="rect">
            <a:avLst/>
          </a:prstGeom>
          <a:noFill/>
        </p:spPr>
        <p:txBody>
          <a:bodyPr wrap="square" rtlCol="0">
            <a:spAutoFit/>
          </a:bodyPr>
          <a:lstStyle/>
          <a:p>
            <a:r>
              <a:rPr lang="en-US" sz="3200" dirty="0" smtClean="0"/>
              <a:t>An increase of active lifestyles has created a demand for more efficient, longer lasting, and more cost effective load bearing implants. Load bearing implants currently have a lifetime of 10-15 years and the cost of replacement is expensive. Researchers are looking for a biocompatible, cheap, smooth, and durable material to coat the implants. An implant coating would increase the longevity and lifetime while decreasing the demand for costly replacement surgeries. </a:t>
            </a:r>
            <a:endParaRPr lang="en-US" sz="3200" dirty="0"/>
          </a:p>
        </p:txBody>
      </p:sp>
      <p:sp>
        <p:nvSpPr>
          <p:cNvPr id="31" name="TextBox 30"/>
          <p:cNvSpPr txBox="1"/>
          <p:nvPr/>
        </p:nvSpPr>
        <p:spPr>
          <a:xfrm>
            <a:off x="29563490" y="10629067"/>
            <a:ext cx="9232724" cy="1569660"/>
          </a:xfrm>
          <a:prstGeom prst="rect">
            <a:avLst/>
          </a:prstGeom>
          <a:solidFill>
            <a:schemeClr val="bg1"/>
          </a:solidFill>
        </p:spPr>
        <p:txBody>
          <a:bodyPr wrap="square" rtlCol="0">
            <a:spAutoFit/>
          </a:bodyPr>
          <a:lstStyle/>
          <a:p>
            <a:r>
              <a:rPr lang="en-US" sz="3200" b="1" dirty="0" smtClean="0"/>
              <a:t>Figure 4 </a:t>
            </a:r>
            <a:r>
              <a:rPr lang="en-US" sz="3200" dirty="0" smtClean="0"/>
              <a:t>: Set up under the hood vent in the lab following cell counting procedures.</a:t>
            </a:r>
          </a:p>
          <a:p>
            <a:endParaRPr lang="en-US" sz="3200" dirty="0"/>
          </a:p>
        </p:txBody>
      </p:sp>
      <p:sp>
        <p:nvSpPr>
          <p:cNvPr id="18" name="TextBox 17"/>
          <p:cNvSpPr txBox="1"/>
          <p:nvPr/>
        </p:nvSpPr>
        <p:spPr>
          <a:xfrm>
            <a:off x="2200059" y="4864535"/>
            <a:ext cx="6982041" cy="830997"/>
          </a:xfrm>
          <a:prstGeom prst="rect">
            <a:avLst/>
          </a:prstGeom>
          <a:solidFill>
            <a:schemeClr val="accent5"/>
          </a:solidFill>
        </p:spPr>
        <p:txBody>
          <a:bodyPr wrap="square" rtlCol="0">
            <a:spAutoFit/>
          </a:bodyPr>
          <a:lstStyle/>
          <a:p>
            <a:pPr algn="ctr"/>
            <a:r>
              <a:rPr lang="en-US" sz="4800" b="1" dirty="0" smtClean="0">
                <a:solidFill>
                  <a:schemeClr val="bg1"/>
                </a:solidFill>
              </a:rPr>
              <a:t>Introduction</a:t>
            </a:r>
            <a:endParaRPr lang="en-US" sz="4800" b="1" dirty="0">
              <a:solidFill>
                <a:schemeClr val="bg1"/>
              </a:solidFill>
            </a:endParaRPr>
          </a:p>
        </p:txBody>
      </p:sp>
      <p:sp>
        <p:nvSpPr>
          <p:cNvPr id="69" name="TextBox 68"/>
          <p:cNvSpPr txBox="1"/>
          <p:nvPr/>
        </p:nvSpPr>
        <p:spPr>
          <a:xfrm>
            <a:off x="2085759" y="10915052"/>
            <a:ext cx="6982041" cy="830997"/>
          </a:xfrm>
          <a:prstGeom prst="rect">
            <a:avLst/>
          </a:prstGeom>
          <a:solidFill>
            <a:schemeClr val="accent5"/>
          </a:solidFill>
        </p:spPr>
        <p:txBody>
          <a:bodyPr wrap="square" rtlCol="0">
            <a:spAutoFit/>
          </a:bodyPr>
          <a:lstStyle/>
          <a:p>
            <a:pPr algn="ctr"/>
            <a:r>
              <a:rPr lang="en-US" sz="4800" b="1" dirty="0" smtClean="0">
                <a:solidFill>
                  <a:schemeClr val="bg1"/>
                </a:solidFill>
              </a:rPr>
              <a:t>Introduction to BAM</a:t>
            </a:r>
            <a:endParaRPr lang="en-US" sz="4800" b="1" dirty="0">
              <a:solidFill>
                <a:schemeClr val="bg1"/>
              </a:solidFill>
            </a:endParaRPr>
          </a:p>
        </p:txBody>
      </p:sp>
      <p:sp>
        <p:nvSpPr>
          <p:cNvPr id="73" name="Rectangle 72"/>
          <p:cNvSpPr/>
          <p:nvPr/>
        </p:nvSpPr>
        <p:spPr>
          <a:xfrm>
            <a:off x="23478258" y="27721560"/>
            <a:ext cx="14236223" cy="2754451"/>
          </a:xfrm>
          <a:prstGeom prst="rect">
            <a:avLst/>
          </a:prstGeom>
          <a:noFill/>
          <a:ln w="1270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5424" y="16681616"/>
            <a:ext cx="4962525" cy="602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55578" y="17165007"/>
            <a:ext cx="990600" cy="96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55578" y="18415227"/>
            <a:ext cx="1015720" cy="788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55578" y="19626129"/>
            <a:ext cx="990600" cy="1015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7924800" y="16901293"/>
            <a:ext cx="2514600" cy="3539430"/>
          </a:xfrm>
          <a:prstGeom prst="rect">
            <a:avLst/>
          </a:prstGeom>
          <a:noFill/>
        </p:spPr>
        <p:txBody>
          <a:bodyPr wrap="square" rtlCol="0">
            <a:spAutoFit/>
          </a:bodyPr>
          <a:lstStyle/>
          <a:p>
            <a:endParaRPr lang="en-US" sz="2800" dirty="0" smtClean="0"/>
          </a:p>
          <a:p>
            <a:r>
              <a:rPr lang="en-US" sz="2800" dirty="0" smtClean="0"/>
              <a:t>Aluminum</a:t>
            </a:r>
          </a:p>
          <a:p>
            <a:endParaRPr lang="en-US" sz="2800" dirty="0" smtClean="0"/>
          </a:p>
          <a:p>
            <a:r>
              <a:rPr lang="en-US" sz="2800" dirty="0" smtClean="0"/>
              <a:t/>
            </a:r>
            <a:br>
              <a:rPr lang="en-US" sz="2800" dirty="0" smtClean="0"/>
            </a:br>
            <a:r>
              <a:rPr lang="en-US" sz="2800" dirty="0" smtClean="0"/>
              <a:t>Magnesium</a:t>
            </a:r>
          </a:p>
          <a:p>
            <a:r>
              <a:rPr lang="en-US" sz="2800" dirty="0" smtClean="0"/>
              <a:t/>
            </a:r>
            <a:br>
              <a:rPr lang="en-US" sz="2800" dirty="0" smtClean="0"/>
            </a:br>
            <a:r>
              <a:rPr lang="en-US" sz="2800" dirty="0" smtClean="0"/>
              <a:t/>
            </a:r>
            <a:br>
              <a:rPr lang="en-US" sz="2800" dirty="0" smtClean="0"/>
            </a:br>
            <a:r>
              <a:rPr lang="en-US" sz="2800" dirty="0" smtClean="0"/>
              <a:t>Boride</a:t>
            </a:r>
            <a:endParaRPr lang="en-US" sz="2800" dirty="0"/>
          </a:p>
        </p:txBody>
      </p:sp>
      <p:sp>
        <p:nvSpPr>
          <p:cNvPr id="34" name="TextBox 33"/>
          <p:cNvSpPr txBox="1"/>
          <p:nvPr/>
        </p:nvSpPr>
        <p:spPr>
          <a:xfrm>
            <a:off x="760675" y="23160097"/>
            <a:ext cx="9831125" cy="2062103"/>
          </a:xfrm>
          <a:prstGeom prst="rect">
            <a:avLst/>
          </a:prstGeom>
          <a:noFill/>
        </p:spPr>
        <p:txBody>
          <a:bodyPr wrap="square" rtlCol="0">
            <a:spAutoFit/>
          </a:bodyPr>
          <a:lstStyle/>
          <a:p>
            <a:r>
              <a:rPr lang="en-US" sz="3200" b="1" dirty="0"/>
              <a:t>Figure </a:t>
            </a:r>
            <a:r>
              <a:rPr lang="en-US" sz="3200" b="1" dirty="0" smtClean="0"/>
              <a:t>1: </a:t>
            </a:r>
            <a:r>
              <a:rPr lang="en-US" sz="3200" dirty="0" smtClean="0"/>
              <a:t>Crystal </a:t>
            </a:r>
            <a:r>
              <a:rPr lang="en-US" sz="3200" dirty="0"/>
              <a:t>structure of AlMgB</a:t>
            </a:r>
            <a:r>
              <a:rPr lang="en-US" sz="3200" baseline="30000" dirty="0"/>
              <a:t>14 </a:t>
            </a:r>
            <a:r>
              <a:rPr lang="en-US" sz="3200" dirty="0"/>
              <a:t>projection on the </a:t>
            </a:r>
            <a:r>
              <a:rPr lang="en-US" sz="3200" i="1" dirty="0"/>
              <a:t>ab </a:t>
            </a:r>
            <a:r>
              <a:rPr lang="en-US" sz="3200" dirty="0" smtClean="0"/>
              <a:t>plane. </a:t>
            </a:r>
            <a:r>
              <a:rPr lang="en-US" sz="3200" dirty="0"/>
              <a:t>Image from http://wiredspace.wits.ac.za/bitstream/handle/10539/167/02chapter2.pdf?sequence=3</a:t>
            </a:r>
          </a:p>
        </p:txBody>
      </p:sp>
      <p:pic>
        <p:nvPicPr>
          <p:cNvPr id="1029" name="Picture 5" descr="C:\Users\0362646\AppData\Local\Microsoft\Windows\Temporary Internet Files\Content.IE5\9E3P5PEK\2-line_UWSignature_brown.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9413200" y="1943079"/>
            <a:ext cx="6818604" cy="19736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Jordyn BTF REU\BAM 2.jpg"/>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sharpenSoften amount="55000"/>
                    </a14:imgEffect>
                    <a14:imgEffect>
                      <a14:brightnessContrast bright="58000" contrast="-12000"/>
                    </a14:imgEffect>
                  </a14:imgLayer>
                </a14:imgProps>
              </a:ext>
              <a:ext uri="{28A0092B-C50C-407E-A947-70E740481C1C}">
                <a14:useLocalDpi xmlns:a14="http://schemas.microsoft.com/office/drawing/2010/main" val="0"/>
              </a:ext>
            </a:extLst>
          </a:blip>
          <a:srcRect l="10470" r="-3731" b="9912"/>
          <a:stretch/>
        </p:blipFill>
        <p:spPr bwMode="auto">
          <a:xfrm>
            <a:off x="20430751" y="22891386"/>
            <a:ext cx="4872238" cy="356258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E:\Jordyn BTF REU\BAM 48 hour Alumina 2.jp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090" b="7253"/>
          <a:stretch/>
        </p:blipFill>
        <p:spPr bwMode="auto">
          <a:xfrm>
            <a:off x="25212174" y="22891386"/>
            <a:ext cx="4613732" cy="35748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Jordyn BTF REU\BAM TiB2 1.jpg"/>
          <p:cNvPicPr>
            <a:picLocks noChangeAspect="1" noChangeArrowheads="1"/>
          </p:cNvPicPr>
          <p:nvPr/>
        </p:nvPicPr>
        <p:blipFill rotWithShape="1">
          <a:blip r:embed="rId24" cstate="print">
            <a:extLst>
              <a:ext uri="{BEBA8EAE-BF5A-486C-A8C5-ECC9F3942E4B}">
                <a14:imgProps xmlns:a14="http://schemas.microsoft.com/office/drawing/2010/main">
                  <a14:imgLayer r:embed="rId25">
                    <a14:imgEffect>
                      <a14:sharpenSoften amount="100000"/>
                    </a14:imgEffect>
                    <a14:imgEffect>
                      <a14:brightnessContrast bright="62000" contrast="48000"/>
                    </a14:imgEffect>
                  </a14:imgLayer>
                </a14:imgProps>
              </a:ext>
              <a:ext uri="{28A0092B-C50C-407E-A947-70E740481C1C}">
                <a14:useLocalDpi xmlns:a14="http://schemas.microsoft.com/office/drawing/2010/main" val="0"/>
              </a:ext>
            </a:extLst>
          </a:blip>
          <a:srcRect l="-1" r="11191" b="11462"/>
          <a:stretch/>
        </p:blipFill>
        <p:spPr bwMode="auto">
          <a:xfrm>
            <a:off x="29870400" y="22891386"/>
            <a:ext cx="4531429" cy="3574875"/>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34401829" y="22781091"/>
            <a:ext cx="4684758" cy="4524315"/>
          </a:xfrm>
          <a:prstGeom prst="rect">
            <a:avLst/>
          </a:prstGeom>
          <a:noFill/>
        </p:spPr>
        <p:txBody>
          <a:bodyPr wrap="square" rtlCol="0">
            <a:spAutoFit/>
          </a:bodyPr>
          <a:lstStyle/>
          <a:p>
            <a:r>
              <a:rPr lang="en-US" sz="3200" b="1" dirty="0" smtClean="0"/>
              <a:t>Figure </a:t>
            </a:r>
            <a:r>
              <a:rPr lang="en-US" sz="3200" b="1" dirty="0"/>
              <a:t>8</a:t>
            </a:r>
            <a:r>
              <a:rPr lang="en-US" sz="3200" b="1" dirty="0" smtClean="0"/>
              <a:t>: </a:t>
            </a:r>
            <a:r>
              <a:rPr lang="en-US" sz="3200" dirty="0" smtClean="0"/>
              <a:t>Solid BAM during 48 hour Hoechst test.</a:t>
            </a:r>
            <a:br>
              <a:rPr lang="en-US" sz="3200" dirty="0" smtClean="0"/>
            </a:br>
            <a:r>
              <a:rPr lang="en-US" sz="3200" b="1" dirty="0" smtClean="0"/>
              <a:t>Figure </a:t>
            </a:r>
            <a:r>
              <a:rPr lang="en-US" sz="3200" b="1" dirty="0"/>
              <a:t>9</a:t>
            </a:r>
            <a:r>
              <a:rPr lang="en-US" sz="3200" b="1" dirty="0" smtClean="0"/>
              <a:t>: </a:t>
            </a:r>
            <a:r>
              <a:rPr lang="en-US" sz="3200" dirty="0" smtClean="0"/>
              <a:t>Ceramic Alumina (negative control) during 48 hour Hoechst test.</a:t>
            </a:r>
          </a:p>
          <a:p>
            <a:r>
              <a:rPr lang="en-US" sz="3200" b="1" dirty="0" smtClean="0"/>
              <a:t>Figure 10: </a:t>
            </a:r>
            <a:r>
              <a:rPr lang="en-US" sz="3200" dirty="0" smtClean="0"/>
              <a:t>Solid BAM+TiB</a:t>
            </a:r>
            <a:r>
              <a:rPr lang="en-US" sz="3200" baseline="-25000" dirty="0" smtClean="0"/>
              <a:t>2</a:t>
            </a:r>
            <a:r>
              <a:rPr lang="en-US" sz="3200" dirty="0" smtClean="0"/>
              <a:t> during 48 hour Hoechst test</a:t>
            </a:r>
            <a:br>
              <a:rPr lang="en-US" sz="3200" dirty="0" smtClean="0"/>
            </a:br>
            <a:endParaRPr lang="en-US" sz="3200" dirty="0"/>
          </a:p>
        </p:txBody>
      </p:sp>
      <p:sp>
        <p:nvSpPr>
          <p:cNvPr id="87" name="TextBox 86"/>
          <p:cNvSpPr txBox="1"/>
          <p:nvPr/>
        </p:nvSpPr>
        <p:spPr>
          <a:xfrm>
            <a:off x="20544365" y="26693285"/>
            <a:ext cx="13223108" cy="584775"/>
          </a:xfrm>
          <a:prstGeom prst="rect">
            <a:avLst/>
          </a:prstGeom>
          <a:noFill/>
        </p:spPr>
        <p:txBody>
          <a:bodyPr wrap="square" rtlCol="0">
            <a:spAutoFit/>
          </a:bodyPr>
          <a:lstStyle/>
          <a:p>
            <a:r>
              <a:rPr lang="en-US" sz="3200" b="1" dirty="0" smtClean="0"/>
              <a:t>Figures 10-12: </a:t>
            </a:r>
            <a:r>
              <a:rPr lang="en-US" sz="3200" dirty="0" smtClean="0"/>
              <a:t>Neon specks represent live cells living on the samples.</a:t>
            </a:r>
            <a:endParaRPr lang="en-US" sz="3200" dirty="0"/>
          </a:p>
        </p:txBody>
      </p:sp>
      <p:sp>
        <p:nvSpPr>
          <p:cNvPr id="64" name="TextBox 63"/>
          <p:cNvSpPr txBox="1"/>
          <p:nvPr/>
        </p:nvSpPr>
        <p:spPr>
          <a:xfrm>
            <a:off x="24271204" y="21996260"/>
            <a:ext cx="8811035" cy="830997"/>
          </a:xfrm>
          <a:prstGeom prst="rect">
            <a:avLst/>
          </a:prstGeom>
          <a:solidFill>
            <a:schemeClr val="accent5"/>
          </a:solidFill>
        </p:spPr>
        <p:txBody>
          <a:bodyPr wrap="square" rtlCol="0">
            <a:spAutoFit/>
          </a:bodyPr>
          <a:lstStyle/>
          <a:p>
            <a:pPr algn="ctr"/>
            <a:r>
              <a:rPr lang="en-US" sz="4800" b="1" dirty="0" smtClean="0">
                <a:solidFill>
                  <a:schemeClr val="bg1"/>
                </a:solidFill>
              </a:rPr>
              <a:t>Hoechst, Fluorescent Imaging</a:t>
            </a:r>
            <a:endParaRPr lang="en-US" sz="4800" b="1" dirty="0">
              <a:solidFill>
                <a:schemeClr val="bg1"/>
              </a:solidFill>
            </a:endParaRPr>
          </a:p>
        </p:txBody>
      </p:sp>
      <p:sp>
        <p:nvSpPr>
          <p:cNvPr id="4" name="TextBox 3"/>
          <p:cNvSpPr txBox="1"/>
          <p:nvPr/>
        </p:nvSpPr>
        <p:spPr>
          <a:xfrm>
            <a:off x="11898552" y="9284563"/>
            <a:ext cx="2579448" cy="1938992"/>
          </a:xfrm>
          <a:prstGeom prst="rect">
            <a:avLst/>
          </a:prstGeom>
          <a:noFill/>
        </p:spPr>
        <p:txBody>
          <a:bodyPr wrap="square" rtlCol="0">
            <a:spAutoFit/>
          </a:bodyPr>
          <a:lstStyle/>
          <a:p>
            <a:pPr marL="161925" lvl="0" indent="-161925">
              <a:buFont typeface="Arial" panose="020B0604020202020204" pitchFamily="34" charset="0"/>
              <a:buChar char="•"/>
            </a:pPr>
            <a:r>
              <a:rPr lang="en-US" sz="2400" dirty="0"/>
              <a:t>Cells are added </a:t>
            </a:r>
            <a:r>
              <a:rPr lang="en-US" sz="2400" dirty="0" smtClean="0"/>
              <a:t>to sample</a:t>
            </a:r>
          </a:p>
          <a:p>
            <a:pPr marL="161925" lvl="0" indent="-161925">
              <a:buFont typeface="Arial" panose="020B0604020202020204" pitchFamily="34" charset="0"/>
              <a:buChar char="•"/>
            </a:pPr>
            <a:r>
              <a:rPr lang="en-US" sz="2400" dirty="0" smtClean="0"/>
              <a:t>Fluorescent imaging</a:t>
            </a:r>
          </a:p>
          <a:p>
            <a:pPr marL="161925" lvl="0" indent="-161925">
              <a:buFont typeface="Arial" panose="020B0604020202020204" pitchFamily="34" charset="0"/>
              <a:buChar char="•"/>
            </a:pPr>
            <a:r>
              <a:rPr lang="en-US" sz="2400" dirty="0" smtClean="0"/>
              <a:t>Visual cell </a:t>
            </a:r>
            <a:r>
              <a:rPr lang="en-US" sz="2400" dirty="0"/>
              <a:t>c</a:t>
            </a:r>
            <a:r>
              <a:rPr lang="en-US" sz="2400" dirty="0" smtClean="0"/>
              <a:t>ount</a:t>
            </a:r>
            <a:endParaRPr lang="en-US" sz="2400" dirty="0"/>
          </a:p>
        </p:txBody>
      </p:sp>
      <p:sp>
        <p:nvSpPr>
          <p:cNvPr id="7" name="Rectangle 6"/>
          <p:cNvSpPr/>
          <p:nvPr/>
        </p:nvSpPr>
        <p:spPr>
          <a:xfrm>
            <a:off x="20719270" y="11554517"/>
            <a:ext cx="7103868" cy="584775"/>
          </a:xfrm>
          <a:prstGeom prst="rect">
            <a:avLst/>
          </a:prstGeom>
        </p:spPr>
        <p:txBody>
          <a:bodyPr wrap="none">
            <a:spAutoFit/>
          </a:bodyPr>
          <a:lstStyle/>
          <a:p>
            <a:pPr lvl="0"/>
            <a:r>
              <a:rPr lang="en-US" sz="3200" b="1" dirty="0">
                <a:solidFill>
                  <a:prstClr val="black"/>
                </a:solidFill>
              </a:rPr>
              <a:t>Figure 3: </a:t>
            </a:r>
            <a:r>
              <a:rPr lang="en-US" sz="3200" dirty="0">
                <a:solidFill>
                  <a:prstClr val="black"/>
                </a:solidFill>
              </a:rPr>
              <a:t>General cell culturing procedure</a:t>
            </a:r>
          </a:p>
        </p:txBody>
      </p:sp>
      <p:sp>
        <p:nvSpPr>
          <p:cNvPr id="5" name="Rectangle 4"/>
          <p:cNvSpPr/>
          <p:nvPr/>
        </p:nvSpPr>
        <p:spPr>
          <a:xfrm>
            <a:off x="20589344" y="15833766"/>
            <a:ext cx="8956333" cy="11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4"/>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0589344" y="13179146"/>
            <a:ext cx="5070015" cy="4056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8" name="TextBox 97"/>
          <p:cNvSpPr txBox="1"/>
          <p:nvPr/>
        </p:nvSpPr>
        <p:spPr>
          <a:xfrm>
            <a:off x="24944355" y="13202772"/>
            <a:ext cx="658140" cy="335476"/>
          </a:xfrm>
          <a:prstGeom prst="rect">
            <a:avLst/>
          </a:prstGeom>
          <a:solidFill>
            <a:schemeClr val="bg1"/>
          </a:solidFill>
          <a:ln w="19050">
            <a:solidFill>
              <a:schemeClr val="tx1"/>
            </a:solidFill>
          </a:ln>
        </p:spPr>
        <p:txBody>
          <a:bodyPr wrap="square" lIns="27432" tIns="0" rIns="27432" bIns="27432" rtlCol="0" anchor="t" anchorCtr="0">
            <a:spAutoFit/>
          </a:bodyPr>
          <a:lstStyle/>
          <a:p>
            <a:pPr algn="ctr"/>
            <a:r>
              <a:rPr lang="en-US" sz="2000" b="1" dirty="0" smtClean="0">
                <a:latin typeface="Times New Roman" panose="02020603050405020304" pitchFamily="18" charset="0"/>
                <a:cs typeface="Times New Roman" panose="02020603050405020304" pitchFamily="18" charset="0"/>
              </a:rPr>
              <a:t>(7a)</a:t>
            </a:r>
            <a:endParaRPr lang="en-US" sz="2000" b="1" dirty="0">
              <a:latin typeface="Times New Roman" panose="02020603050405020304" pitchFamily="18" charset="0"/>
              <a:cs typeface="Times New Roman" panose="02020603050405020304" pitchFamily="18" charset="0"/>
            </a:endParaRPr>
          </a:p>
        </p:txBody>
      </p:sp>
      <p:sp>
        <p:nvSpPr>
          <p:cNvPr id="99" name="TextBox 98"/>
          <p:cNvSpPr txBox="1"/>
          <p:nvPr/>
        </p:nvSpPr>
        <p:spPr>
          <a:xfrm>
            <a:off x="9852920" y="8145089"/>
            <a:ext cx="862432" cy="276999"/>
          </a:xfrm>
          <a:prstGeom prst="rect">
            <a:avLst/>
          </a:prstGeom>
          <a:no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200 µm</a:t>
            </a:r>
            <a:endParaRPr lang="en-US" sz="1200" b="1" dirty="0">
              <a:solidFill>
                <a:schemeClr val="bg1"/>
              </a:solidFill>
              <a:latin typeface="Times New Roman" panose="02020603050405020304" pitchFamily="18" charset="0"/>
              <a:cs typeface="Times New Roman" panose="02020603050405020304" pitchFamily="18" charset="0"/>
            </a:endParaRPr>
          </a:p>
        </p:txBody>
      </p:sp>
      <p:sp>
        <p:nvSpPr>
          <p:cNvPr id="103" name="TextBox 102"/>
          <p:cNvSpPr txBox="1"/>
          <p:nvPr/>
        </p:nvSpPr>
        <p:spPr>
          <a:xfrm>
            <a:off x="29037506" y="14838321"/>
            <a:ext cx="1771071" cy="276999"/>
          </a:xfrm>
          <a:prstGeom prst="rect">
            <a:avLst/>
          </a:prstGeom>
          <a:no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200 µm</a:t>
            </a:r>
            <a:endParaRPr lang="en-US" sz="1200" b="1" dirty="0">
              <a:solidFill>
                <a:schemeClr val="bg1"/>
              </a:solidFill>
              <a:latin typeface="Times New Roman" panose="02020603050405020304" pitchFamily="18" charset="0"/>
              <a:cs typeface="Times New Roman" panose="02020603050405020304" pitchFamily="18" charset="0"/>
            </a:endParaRPr>
          </a:p>
        </p:txBody>
      </p:sp>
      <p:cxnSp>
        <p:nvCxnSpPr>
          <p:cNvPr id="105" name="Straight Connector 104"/>
          <p:cNvCxnSpPr/>
          <p:nvPr/>
        </p:nvCxnSpPr>
        <p:spPr>
          <a:xfrm>
            <a:off x="24738439" y="16743886"/>
            <a:ext cx="65814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6647298" y="8893076"/>
            <a:ext cx="2838061"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Samples </a:t>
            </a:r>
            <a:r>
              <a:rPr lang="en-US" sz="2400" dirty="0"/>
              <a:t>are </a:t>
            </a:r>
            <a:r>
              <a:rPr lang="en-US" sz="2400" dirty="0" smtClean="0"/>
              <a:t>added </a:t>
            </a:r>
            <a:r>
              <a:rPr lang="en-US" sz="2400" dirty="0"/>
              <a:t>to </a:t>
            </a:r>
            <a:r>
              <a:rPr lang="en-US" sz="2400" dirty="0" smtClean="0"/>
              <a:t>cells</a:t>
            </a:r>
          </a:p>
          <a:p>
            <a:pPr marL="342900" indent="-342900">
              <a:buFont typeface="Arial" panose="020B0604020202020204" pitchFamily="34" charset="0"/>
              <a:buChar char="•"/>
            </a:pPr>
            <a:r>
              <a:rPr lang="en-US" sz="2400" dirty="0" smtClean="0"/>
              <a:t>Optical microscopy</a:t>
            </a:r>
          </a:p>
          <a:p>
            <a:pPr marL="342900" indent="-342900">
              <a:buFont typeface="Arial" panose="020B0604020202020204" pitchFamily="34" charset="0"/>
              <a:buChar char="•"/>
            </a:pPr>
            <a:r>
              <a:rPr lang="en-US" sz="2400" dirty="0" smtClean="0"/>
              <a:t>Absorbance reading</a:t>
            </a:r>
          </a:p>
          <a:p>
            <a:pPr marL="342900" indent="-342900">
              <a:buFont typeface="Arial" panose="020B0604020202020204" pitchFamily="34" charset="0"/>
              <a:buChar char="•"/>
            </a:pPr>
            <a:r>
              <a:rPr lang="en-US" sz="2400" dirty="0" smtClean="0"/>
              <a:t>Micro </a:t>
            </a:r>
            <a:r>
              <a:rPr lang="en-US" sz="2400" dirty="0"/>
              <a:t>plate </a:t>
            </a:r>
            <a:br>
              <a:rPr lang="en-US" sz="2400" dirty="0"/>
            </a:br>
            <a:r>
              <a:rPr lang="en-US" sz="2400" dirty="0" smtClean="0"/>
              <a:t> reader</a:t>
            </a:r>
            <a:endParaRPr lang="en-US" sz="2400" dirty="0"/>
          </a:p>
        </p:txBody>
      </p:sp>
      <p:pic>
        <p:nvPicPr>
          <p:cNvPr id="38" name="Picture 7"/>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5912974" y="13194058"/>
            <a:ext cx="5080150" cy="4064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12"/>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0589344" y="17457775"/>
            <a:ext cx="5072142" cy="4057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14308052" y="27321301"/>
            <a:ext cx="5092791" cy="830997"/>
          </a:xfrm>
          <a:prstGeom prst="rect">
            <a:avLst/>
          </a:prstGeom>
          <a:solidFill>
            <a:schemeClr val="accent5"/>
          </a:solidFill>
        </p:spPr>
        <p:txBody>
          <a:bodyPr wrap="square" rtlCol="0">
            <a:spAutoFit/>
          </a:bodyPr>
          <a:lstStyle/>
          <a:p>
            <a:pPr algn="ctr"/>
            <a:r>
              <a:rPr lang="en-US" sz="4800" b="1" dirty="0" smtClean="0">
                <a:solidFill>
                  <a:schemeClr val="bg1"/>
                </a:solidFill>
              </a:rPr>
              <a:t>Future Work</a:t>
            </a:r>
            <a:endParaRPr lang="en-US" sz="4800" b="1" dirty="0">
              <a:solidFill>
                <a:schemeClr val="bg1"/>
              </a:solidFill>
            </a:endParaRPr>
          </a:p>
        </p:txBody>
      </p:sp>
      <p:pic>
        <p:nvPicPr>
          <p:cNvPr id="1037" name="Picture 13"/>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5912974" y="17492923"/>
            <a:ext cx="5069888" cy="402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8" name="TextBox 127"/>
          <p:cNvSpPr txBox="1"/>
          <p:nvPr/>
        </p:nvSpPr>
        <p:spPr>
          <a:xfrm>
            <a:off x="29833950" y="21080637"/>
            <a:ext cx="1267680" cy="400110"/>
          </a:xfrm>
          <a:prstGeom prst="rect">
            <a:avLst/>
          </a:prstGeom>
          <a:noFill/>
        </p:spPr>
        <p:txBody>
          <a:bodyPr wrap="square" rtlCol="0">
            <a:spAutoFit/>
          </a:bodyPr>
          <a:lstStyle/>
          <a:p>
            <a:r>
              <a:rPr lang="en-US" sz="2000" b="1" dirty="0" smtClean="0">
                <a:solidFill>
                  <a:schemeClr val="bg1"/>
                </a:solidFill>
                <a:latin typeface="Times New Roman" panose="02020603050405020304" pitchFamily="18" charset="0"/>
                <a:cs typeface="Times New Roman" panose="02020603050405020304" pitchFamily="18" charset="0"/>
              </a:rPr>
              <a:t>200 µm</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29" name="TextBox 128"/>
          <p:cNvSpPr txBox="1"/>
          <p:nvPr/>
        </p:nvSpPr>
        <p:spPr>
          <a:xfrm>
            <a:off x="29645151" y="16820701"/>
            <a:ext cx="1597839" cy="414455"/>
          </a:xfrm>
          <a:prstGeom prst="rect">
            <a:avLst/>
          </a:prstGeom>
          <a:noFill/>
        </p:spPr>
        <p:txBody>
          <a:bodyPr wrap="square" rtlCol="0">
            <a:spAutoFit/>
          </a:bodyPr>
          <a:lstStyle/>
          <a:p>
            <a:r>
              <a:rPr lang="en-US" sz="2000" b="1" dirty="0" smtClean="0">
                <a:solidFill>
                  <a:schemeClr val="bg1"/>
                </a:solidFill>
                <a:latin typeface="Times New Roman" panose="02020603050405020304" pitchFamily="18" charset="0"/>
                <a:cs typeface="Times New Roman" panose="02020603050405020304" pitchFamily="18" charset="0"/>
              </a:rPr>
              <a:t>200 µm</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30" name="TextBox 129"/>
          <p:cNvSpPr txBox="1"/>
          <p:nvPr/>
        </p:nvSpPr>
        <p:spPr>
          <a:xfrm>
            <a:off x="24690183" y="21115380"/>
            <a:ext cx="1756829" cy="400110"/>
          </a:xfrm>
          <a:prstGeom prst="rect">
            <a:avLst/>
          </a:prstGeom>
          <a:noFill/>
        </p:spPr>
        <p:txBody>
          <a:bodyPr wrap="square" rtlCol="0">
            <a:spAutoFit/>
          </a:bodyPr>
          <a:lstStyle/>
          <a:p>
            <a:r>
              <a:rPr lang="en-US" sz="2000" b="1" dirty="0" smtClean="0">
                <a:solidFill>
                  <a:schemeClr val="bg1"/>
                </a:solidFill>
                <a:latin typeface="Times New Roman" panose="02020603050405020304" pitchFamily="18" charset="0"/>
                <a:cs typeface="Times New Roman" panose="02020603050405020304" pitchFamily="18" charset="0"/>
              </a:rPr>
              <a:t>200 µm</a:t>
            </a:r>
            <a:endParaRPr lang="en-US" sz="2000" b="1" dirty="0">
              <a:solidFill>
                <a:schemeClr val="bg1"/>
              </a:solidFill>
              <a:latin typeface="Times New Roman" panose="02020603050405020304" pitchFamily="18" charset="0"/>
              <a:cs typeface="Times New Roman" panose="02020603050405020304" pitchFamily="18" charset="0"/>
            </a:endParaRPr>
          </a:p>
        </p:txBody>
      </p:sp>
      <p:cxnSp>
        <p:nvCxnSpPr>
          <p:cNvPr id="135" name="Straight Connector 134"/>
          <p:cNvCxnSpPr/>
          <p:nvPr/>
        </p:nvCxnSpPr>
        <p:spPr>
          <a:xfrm>
            <a:off x="29790923" y="16760767"/>
            <a:ext cx="67686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4802346" y="21115380"/>
            <a:ext cx="67142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0010312" y="21080637"/>
            <a:ext cx="6292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30129357" y="13202772"/>
            <a:ext cx="802661" cy="335476"/>
          </a:xfrm>
          <a:prstGeom prst="rect">
            <a:avLst/>
          </a:prstGeom>
          <a:solidFill>
            <a:schemeClr val="bg1"/>
          </a:solidFill>
          <a:ln w="19050">
            <a:solidFill>
              <a:schemeClr val="tx1"/>
            </a:solidFill>
          </a:ln>
        </p:spPr>
        <p:txBody>
          <a:bodyPr wrap="square" lIns="27432" tIns="0" rIns="27432" bIns="27432" rtlCol="0" anchor="t" anchorCtr="0">
            <a:spAutoFit/>
          </a:bodyPr>
          <a:lstStyle/>
          <a:p>
            <a:pPr algn="ctr"/>
            <a:r>
              <a:rPr lang="en-US" sz="2000" b="1" dirty="0" smtClean="0">
                <a:latin typeface="Times New Roman" panose="02020603050405020304" pitchFamily="18" charset="0"/>
                <a:cs typeface="Times New Roman" panose="02020603050405020304" pitchFamily="18" charset="0"/>
              </a:rPr>
              <a:t>(7b)</a:t>
            </a:r>
            <a:endParaRPr lang="en-US" sz="2000" b="1" dirty="0">
              <a:latin typeface="Times New Roman" panose="02020603050405020304" pitchFamily="18" charset="0"/>
              <a:cs typeface="Times New Roman" panose="02020603050405020304" pitchFamily="18" charset="0"/>
            </a:endParaRPr>
          </a:p>
        </p:txBody>
      </p:sp>
      <p:sp>
        <p:nvSpPr>
          <p:cNvPr id="142" name="TextBox 141"/>
          <p:cNvSpPr txBox="1"/>
          <p:nvPr/>
        </p:nvSpPr>
        <p:spPr>
          <a:xfrm>
            <a:off x="24888367" y="17477086"/>
            <a:ext cx="747761" cy="335476"/>
          </a:xfrm>
          <a:prstGeom prst="rect">
            <a:avLst/>
          </a:prstGeom>
          <a:solidFill>
            <a:schemeClr val="bg1"/>
          </a:solidFill>
          <a:ln w="19050">
            <a:solidFill>
              <a:schemeClr val="tx1"/>
            </a:solidFill>
          </a:ln>
        </p:spPr>
        <p:txBody>
          <a:bodyPr wrap="square" lIns="27432" tIns="0" rIns="27432" bIns="27432" rtlCol="0" anchor="t" anchorCtr="0">
            <a:spAutoFit/>
          </a:bodyPr>
          <a:lstStyle/>
          <a:p>
            <a:pPr algn="ctr"/>
            <a:r>
              <a:rPr lang="en-US" sz="2000" b="1" dirty="0" smtClean="0">
                <a:latin typeface="Times New Roman" panose="02020603050405020304" pitchFamily="18" charset="0"/>
                <a:cs typeface="Times New Roman" panose="02020603050405020304" pitchFamily="18" charset="0"/>
              </a:rPr>
              <a:t>(7c)</a:t>
            </a:r>
            <a:endParaRPr lang="en-US" sz="2000" b="1" dirty="0">
              <a:latin typeface="Times New Roman" panose="02020603050405020304" pitchFamily="18" charset="0"/>
              <a:cs typeface="Times New Roman" panose="02020603050405020304" pitchFamily="18" charset="0"/>
            </a:endParaRPr>
          </a:p>
        </p:txBody>
      </p:sp>
      <p:sp>
        <p:nvSpPr>
          <p:cNvPr id="143" name="TextBox 142"/>
          <p:cNvSpPr txBox="1"/>
          <p:nvPr/>
        </p:nvSpPr>
        <p:spPr>
          <a:xfrm>
            <a:off x="30248295" y="17484971"/>
            <a:ext cx="700835" cy="335476"/>
          </a:xfrm>
          <a:prstGeom prst="rect">
            <a:avLst/>
          </a:prstGeom>
          <a:solidFill>
            <a:schemeClr val="bg1"/>
          </a:solidFill>
          <a:ln w="19050">
            <a:solidFill>
              <a:schemeClr val="tx1"/>
            </a:solidFill>
          </a:ln>
        </p:spPr>
        <p:txBody>
          <a:bodyPr wrap="square" lIns="27432" tIns="0" rIns="27432" bIns="27432" rtlCol="0" anchor="t" anchorCtr="0">
            <a:spAutoFit/>
          </a:bodyPr>
          <a:lstStyle/>
          <a:p>
            <a:pPr algn="ctr"/>
            <a:r>
              <a:rPr lang="en-US" sz="2000" b="1" dirty="0" smtClean="0">
                <a:latin typeface="Times New Roman" panose="02020603050405020304" pitchFamily="18" charset="0"/>
                <a:cs typeface="Times New Roman" panose="02020603050405020304" pitchFamily="18" charset="0"/>
              </a:rPr>
              <a:t>(7d)</a:t>
            </a:r>
            <a:endParaRPr lang="en-US" sz="2000" b="1" dirty="0">
              <a:latin typeface="Times New Roman" panose="02020603050405020304" pitchFamily="18" charset="0"/>
              <a:cs typeface="Times New Roman" panose="02020603050405020304" pitchFamily="18" charset="0"/>
            </a:endParaRPr>
          </a:p>
        </p:txBody>
      </p:sp>
      <p:sp>
        <p:nvSpPr>
          <p:cNvPr id="201" name="TextBox 200"/>
          <p:cNvSpPr txBox="1"/>
          <p:nvPr/>
        </p:nvSpPr>
        <p:spPr>
          <a:xfrm>
            <a:off x="24444386" y="16842708"/>
            <a:ext cx="1198636" cy="400110"/>
          </a:xfrm>
          <a:prstGeom prst="rect">
            <a:avLst/>
          </a:prstGeom>
          <a:noFill/>
        </p:spPr>
        <p:txBody>
          <a:bodyPr wrap="square" rtlCol="0">
            <a:spAutoFit/>
          </a:bodyPr>
          <a:lstStyle/>
          <a:p>
            <a:r>
              <a:rPr lang="en-US" sz="2000" b="1" dirty="0" smtClean="0">
                <a:solidFill>
                  <a:schemeClr val="bg1"/>
                </a:solidFill>
                <a:latin typeface="Times New Roman" panose="02020603050405020304" pitchFamily="18" charset="0"/>
                <a:cs typeface="Times New Roman" panose="02020603050405020304" pitchFamily="18" charset="0"/>
              </a:rPr>
              <a:t>200 µm</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20403827" y="26380730"/>
            <a:ext cx="13998002" cy="732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9"/>
          <p:cNvSpPr txBox="1"/>
          <p:nvPr/>
        </p:nvSpPr>
        <p:spPr>
          <a:xfrm>
            <a:off x="21669768" y="26304314"/>
            <a:ext cx="202867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smtClean="0"/>
              <a:t>Figure 8</a:t>
            </a:r>
            <a:endParaRPr lang="en-US" sz="2800" b="1" dirty="0"/>
          </a:p>
        </p:txBody>
      </p:sp>
      <p:sp>
        <p:nvSpPr>
          <p:cNvPr id="83" name="TextBox 9"/>
          <p:cNvSpPr txBox="1"/>
          <p:nvPr/>
        </p:nvSpPr>
        <p:spPr>
          <a:xfrm>
            <a:off x="26705509" y="26301246"/>
            <a:ext cx="2204776"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smtClean="0"/>
              <a:t>Figure </a:t>
            </a:r>
            <a:r>
              <a:rPr lang="en-US" sz="2800" b="1" dirty="0"/>
              <a:t>9</a:t>
            </a:r>
            <a:endParaRPr lang="en-US" sz="2800" dirty="0"/>
          </a:p>
        </p:txBody>
      </p:sp>
      <p:sp>
        <p:nvSpPr>
          <p:cNvPr id="84" name="TextBox 9"/>
          <p:cNvSpPr txBox="1"/>
          <p:nvPr/>
        </p:nvSpPr>
        <p:spPr>
          <a:xfrm>
            <a:off x="31242990" y="26301117"/>
            <a:ext cx="20293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smtClean="0"/>
              <a:t>Figure 10</a:t>
            </a:r>
            <a:endParaRPr lang="en-US" sz="2800" b="1" dirty="0"/>
          </a:p>
        </p:txBody>
      </p:sp>
      <p:graphicFrame>
        <p:nvGraphicFramePr>
          <p:cNvPr id="79" name="Chart 78"/>
          <p:cNvGraphicFramePr/>
          <p:nvPr>
            <p:extLst>
              <p:ext uri="{D42A27DB-BD31-4B8C-83A1-F6EECF244321}">
                <p14:modId xmlns:p14="http://schemas.microsoft.com/office/powerpoint/2010/main" val="668707869"/>
              </p:ext>
            </p:extLst>
          </p:nvPr>
        </p:nvGraphicFramePr>
        <p:xfrm>
          <a:off x="11524630" y="19248937"/>
          <a:ext cx="8363569" cy="5211263"/>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80" name="Chart 79"/>
          <p:cNvGraphicFramePr/>
          <p:nvPr>
            <p:extLst>
              <p:ext uri="{D42A27DB-BD31-4B8C-83A1-F6EECF244321}">
                <p14:modId xmlns:p14="http://schemas.microsoft.com/office/powerpoint/2010/main" val="833398046"/>
              </p:ext>
            </p:extLst>
          </p:nvPr>
        </p:nvGraphicFramePr>
        <p:xfrm>
          <a:off x="11532374" y="13824315"/>
          <a:ext cx="8355825" cy="5379432"/>
        </p:xfrm>
        <a:graphic>
          <a:graphicData uri="http://schemas.openxmlformats.org/drawingml/2006/chart">
            <c:chart xmlns:c="http://schemas.openxmlformats.org/drawingml/2006/chart" xmlns:r="http://schemas.openxmlformats.org/officeDocument/2006/relationships" r:id="rId31"/>
          </a:graphicData>
        </a:graphic>
      </p:graphicFrame>
    </p:spTree>
    <p:extLst>
      <p:ext uri="{BB962C8B-B14F-4D97-AF65-F5344CB8AC3E}">
        <p14:creationId xmlns:p14="http://schemas.microsoft.com/office/powerpoint/2010/main" val="605103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565</Words>
  <Application>Microsoft Office PowerPoint</Application>
  <PresentationFormat>Custom</PresentationFormat>
  <Paragraphs>87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Michael K.</dc:creator>
  <cp:lastModifiedBy>Surber, Jordyn</cp:lastModifiedBy>
  <cp:revision>49</cp:revision>
  <dcterms:created xsi:type="dcterms:W3CDTF">2013-07-23T17:44:27Z</dcterms:created>
  <dcterms:modified xsi:type="dcterms:W3CDTF">2014-07-23T21:53:43Z</dcterms:modified>
</cp:coreProperties>
</file>